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15" r:id="rId1"/>
    <p:sldMasterId id="2147484878" r:id="rId2"/>
    <p:sldMasterId id="2147484941" r:id="rId3"/>
  </p:sldMasterIdLst>
  <p:notesMasterIdLst>
    <p:notesMasterId r:id="rId27"/>
  </p:notesMasterIdLst>
  <p:handoutMasterIdLst>
    <p:handoutMasterId r:id="rId28"/>
  </p:handoutMasterIdLst>
  <p:sldIdLst>
    <p:sldId id="481" r:id="rId4"/>
    <p:sldId id="489" r:id="rId5"/>
    <p:sldId id="490" r:id="rId6"/>
    <p:sldId id="495" r:id="rId7"/>
    <p:sldId id="491" r:id="rId8"/>
    <p:sldId id="444" r:id="rId9"/>
    <p:sldId id="445" r:id="rId10"/>
    <p:sldId id="446" r:id="rId11"/>
    <p:sldId id="486" r:id="rId12"/>
    <p:sldId id="487" r:id="rId13"/>
    <p:sldId id="485" r:id="rId14"/>
    <p:sldId id="498" r:id="rId15"/>
    <p:sldId id="492" r:id="rId16"/>
    <p:sldId id="483" r:id="rId17"/>
    <p:sldId id="496" r:id="rId18"/>
    <p:sldId id="497" r:id="rId19"/>
    <p:sldId id="428" r:id="rId20"/>
    <p:sldId id="493" r:id="rId21"/>
    <p:sldId id="499" r:id="rId22"/>
    <p:sldId id="466" r:id="rId23"/>
    <p:sldId id="484" r:id="rId24"/>
    <p:sldId id="465" r:id="rId25"/>
    <p:sldId id="488" r:id="rId26"/>
  </p:sldIdLst>
  <p:sldSz cx="9144000" cy="6858000" type="screen4x3"/>
  <p:notesSz cx="9944100" cy="6805613"/>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1F32C4A5-F483-4B39-B966-6918A8CCD750}">
          <p14:sldIdLst>
            <p14:sldId id="481"/>
            <p14:sldId id="489"/>
            <p14:sldId id="490"/>
            <p14:sldId id="495"/>
            <p14:sldId id="491"/>
            <p14:sldId id="444"/>
            <p14:sldId id="445"/>
            <p14:sldId id="446"/>
            <p14:sldId id="486"/>
            <p14:sldId id="487"/>
            <p14:sldId id="485"/>
            <p14:sldId id="498"/>
            <p14:sldId id="492"/>
            <p14:sldId id="483"/>
            <p14:sldId id="496"/>
            <p14:sldId id="497"/>
            <p14:sldId id="428"/>
            <p14:sldId id="493"/>
            <p14:sldId id="499"/>
            <p14:sldId id="466"/>
            <p14:sldId id="484"/>
            <p14:sldId id="465"/>
            <p14:sldId id="488"/>
          </p14:sldIdLst>
        </p14:section>
        <p14:section name="Sea-bed mapping" id="{298A4451-DF73-4549-ADEF-D98886EA77DA}">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9900"/>
    <a:srgbClr val="009900"/>
    <a:srgbClr val="FF6699"/>
    <a:srgbClr val="F6800A"/>
    <a:srgbClr val="3E6FD2"/>
    <a:srgbClr val="AAAA9C"/>
    <a:srgbClr val="DD6A23"/>
    <a:srgbClr val="CCFF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0" autoAdjust="0"/>
    <p:restoredTop sz="94103" autoAdjust="0"/>
  </p:normalViewPr>
  <p:slideViewPr>
    <p:cSldViewPr>
      <p:cViewPr>
        <p:scale>
          <a:sx n="90" d="100"/>
          <a:sy n="90" d="100"/>
        </p:scale>
        <p:origin x="-2244" y="-5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56"/>
    </p:cViewPr>
  </p:sorterViewPr>
  <p:notesViewPr>
    <p:cSldViewPr>
      <p:cViewPr varScale="1">
        <p:scale>
          <a:sx n="76" d="100"/>
          <a:sy n="76" d="100"/>
        </p:scale>
        <p:origin x="-2166" y="-96"/>
      </p:cViewPr>
      <p:guideLst>
        <p:guide orient="horz" pos="2143"/>
        <p:guide pos="31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20"/>
      <c:rotY val="164"/>
      <c:rAngAx val="0"/>
      <c:perspective val="20"/>
    </c:view3D>
    <c:floor>
      <c:thickness val="0"/>
    </c:floor>
    <c:sideWall>
      <c:thickness val="0"/>
    </c:sideWall>
    <c:backWall>
      <c:thickness val="0"/>
    </c:backWall>
    <c:plotArea>
      <c:layout>
        <c:manualLayout>
          <c:layoutTarget val="inner"/>
          <c:xMode val="edge"/>
          <c:yMode val="edge"/>
          <c:x val="6.4118547681539795E-3"/>
          <c:y val="0.21893798634349038"/>
          <c:w val="0.56816114999513945"/>
          <c:h val="0.53994643828175193"/>
        </c:manualLayout>
      </c:layout>
      <c:pie3DChart>
        <c:varyColors val="1"/>
        <c:ser>
          <c:idx val="0"/>
          <c:order val="0"/>
          <c:spPr>
            <a:ln>
              <a:noFill/>
              <a:round/>
            </a:ln>
            <a:effectLst/>
          </c:spPr>
          <c:explosion val="25"/>
          <c:dPt>
            <c:idx val="0"/>
            <c:bubble3D val="0"/>
            <c:explosion val="15"/>
          </c:dPt>
          <c:dPt>
            <c:idx val="1"/>
            <c:bubble3D val="0"/>
            <c:explosion val="39"/>
          </c:dPt>
          <c:dPt>
            <c:idx val="2"/>
            <c:bubble3D val="0"/>
            <c:explosion val="56"/>
          </c:dPt>
          <c:dPt>
            <c:idx val="3"/>
            <c:bubble3D val="0"/>
            <c:explosion val="71"/>
          </c:dPt>
          <c:dLbls>
            <c:dLblPos val="bestFit"/>
            <c:showLegendKey val="0"/>
            <c:showVal val="0"/>
            <c:showCatName val="0"/>
            <c:showSerName val="0"/>
            <c:showPercent val="1"/>
            <c:showBubbleSize val="0"/>
            <c:showLeaderLines val="1"/>
          </c:dLbls>
          <c:cat>
            <c:strRef>
              <c:f>'[Chart in U  Common GENERAL Multi-annual Programme COSME 2014-2020 Strategic Planning 2014.01.16_Strategic Plan for COSME.doc]Sheet1'!$C$8:$C$11</c:f>
              <c:strCache>
                <c:ptCount val="4"/>
                <c:pt idx="0">
                  <c:v>Access to finance</c:v>
                </c:pt>
                <c:pt idx="1">
                  <c:v>Access to market</c:v>
                </c:pt>
                <c:pt idx="2">
                  <c:v>Improving framework conditions for competitiveness and sustainability</c:v>
                </c:pt>
                <c:pt idx="3">
                  <c:v>Promoting entrepreneurship</c:v>
                </c:pt>
              </c:strCache>
            </c:strRef>
          </c:cat>
          <c:val>
            <c:numRef>
              <c:f>'[Chart in U  Common GENERAL Multi-annual Programme COSME 2014-2020 Strategic Planning 2014.01.16_Strategic Plan for COSME.doc]Sheet1'!$D$8:$D$11</c:f>
              <c:numCache>
                <c:formatCode>General</c:formatCode>
                <c:ptCount val="4"/>
                <c:pt idx="0" formatCode="#,##0">
                  <c:v>1381</c:v>
                </c:pt>
                <c:pt idx="1">
                  <c:v>455.6</c:v>
                </c:pt>
                <c:pt idx="2">
                  <c:v>367.68</c:v>
                </c:pt>
                <c:pt idx="3">
                  <c:v>82.7</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68283671138329927"/>
          <c:y val="0.22330237944717121"/>
          <c:w val="0.30790402935744143"/>
          <c:h val="0.68804223730544489"/>
        </c:manualLayout>
      </c:layout>
      <c:overlay val="1"/>
      <c:spPr>
        <a:pattFill prst="pct5">
          <a:fgClr>
            <a:srgbClr val="BBE0E3"/>
          </a:fgClr>
          <a:bgClr>
            <a:srgbClr val="FFFFFF"/>
          </a:bgClr>
        </a:pattFill>
      </c:spPr>
      <c:txPr>
        <a:bodyPr/>
        <a:lstStyle/>
        <a:p>
          <a:pPr>
            <a:defRPr sz="1400" b="0"/>
          </a:pPr>
          <a:endParaRPr lang="en-US"/>
        </a:p>
      </c:txPr>
    </c:legend>
    <c:plotVisOnly val="1"/>
    <c:dispBlanksAs val="gap"/>
    <c:showDLblsOverMax val="0"/>
  </c:chart>
  <c:spPr>
    <a:solidFill>
      <a:srgbClr val="BBE0E3"/>
    </a:solidFill>
    <a:ln w="9525">
      <a:noFill/>
    </a:ln>
  </c:spPr>
  <c:txPr>
    <a:bodyPr/>
    <a:lstStyle/>
    <a:p>
      <a:pPr>
        <a:defRPr b="1"/>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4309806" cy="3411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5631975" y="0"/>
            <a:ext cx="4309806" cy="3411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1" y="6463377"/>
            <a:ext cx="4309806" cy="34115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5631975" y="6463377"/>
            <a:ext cx="4309806" cy="34115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4E6BD3F2-6AE3-4234-BBFB-BDCCC95AA6FD}" type="slidenum">
              <a:rPr lang="en-GB"/>
              <a:pPr>
                <a:defRPr/>
              </a:pPr>
              <a:t>‹#›</a:t>
            </a:fld>
            <a:endParaRPr lang="en-GB"/>
          </a:p>
        </p:txBody>
      </p:sp>
    </p:spTree>
    <p:extLst>
      <p:ext uri="{BB962C8B-B14F-4D97-AF65-F5344CB8AC3E}">
        <p14:creationId xmlns:p14="http://schemas.microsoft.com/office/powerpoint/2010/main" val="883025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4309806" cy="3411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5631975" y="0"/>
            <a:ext cx="4309806" cy="341150"/>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3273425" y="511175"/>
            <a:ext cx="3400425" cy="2551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95107" y="3232232"/>
            <a:ext cx="7956207" cy="306274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1" y="6463377"/>
            <a:ext cx="4309806" cy="34115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5631975" y="6463377"/>
            <a:ext cx="4309806" cy="341150"/>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solidFill>
                  <a:schemeClr val="tx1"/>
                </a:solidFill>
                <a:latin typeface="Arial" charset="0"/>
              </a:defRPr>
            </a:lvl1pPr>
          </a:lstStyle>
          <a:p>
            <a:pPr>
              <a:defRPr/>
            </a:pPr>
            <a:fld id="{2602947A-0282-41E3-BA62-2B9069613E74}" type="slidenum">
              <a:rPr lang="en-GB"/>
              <a:pPr>
                <a:defRPr/>
              </a:pPr>
              <a:t>‹#›</a:t>
            </a:fld>
            <a:endParaRPr lang="en-GB"/>
          </a:p>
        </p:txBody>
      </p:sp>
    </p:spTree>
    <p:extLst>
      <p:ext uri="{BB962C8B-B14F-4D97-AF65-F5344CB8AC3E}">
        <p14:creationId xmlns:p14="http://schemas.microsoft.com/office/powerpoint/2010/main" val="1373806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271838" y="511175"/>
            <a:ext cx="3402012" cy="2551113"/>
          </a:xfrm>
          <a:ln/>
        </p:spPr>
      </p:sp>
      <p:sp>
        <p:nvSpPr>
          <p:cNvPr id="20483" name="Notes Placeholder 2"/>
          <p:cNvSpPr>
            <a:spLocks noGrp="1"/>
          </p:cNvSpPr>
          <p:nvPr>
            <p:ph type="body" idx="1"/>
          </p:nvPr>
        </p:nvSpPr>
        <p:spPr>
          <a:xfrm>
            <a:off x="993946" y="3233565"/>
            <a:ext cx="7956209" cy="306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6" tIns="45002" rIns="90006" bIns="45002"/>
          <a:lstStyle/>
          <a:p>
            <a:pPr eaLnBrk="1" hangingPunct="1">
              <a:spcBef>
                <a:spcPct val="0"/>
              </a:spcBef>
            </a:pPr>
            <a:endParaRPr lang="it-IT" altLang="en-US" smtClean="0"/>
          </a:p>
        </p:txBody>
      </p:sp>
      <p:sp>
        <p:nvSpPr>
          <p:cNvPr id="20484" name="Slide Number Placeholder 3"/>
          <p:cNvSpPr txBox="1">
            <a:spLocks noGrp="1"/>
          </p:cNvSpPr>
          <p:nvPr/>
        </p:nvSpPr>
        <p:spPr bwMode="auto">
          <a:xfrm>
            <a:off x="5631585" y="6462775"/>
            <a:ext cx="4310194" cy="3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6" tIns="45002" rIns="90006" bIns="45002" anchor="b"/>
          <a:lstStyle>
            <a:lvl1pPr defTabSz="901700" eaLnBrk="0" hangingPunct="0">
              <a:spcBef>
                <a:spcPct val="30000"/>
              </a:spcBef>
              <a:defRPr sz="1200">
                <a:solidFill>
                  <a:schemeClr val="tx1"/>
                </a:solidFill>
                <a:latin typeface="Arial" pitchFamily="34" charset="0"/>
              </a:defRPr>
            </a:lvl1pPr>
            <a:lvl2pPr marL="742950" indent="-285750" defTabSz="901700" eaLnBrk="0" hangingPunct="0">
              <a:spcBef>
                <a:spcPct val="30000"/>
              </a:spcBef>
              <a:defRPr sz="1200">
                <a:solidFill>
                  <a:schemeClr val="tx1"/>
                </a:solidFill>
                <a:latin typeface="Arial" pitchFamily="34" charset="0"/>
              </a:defRPr>
            </a:lvl2pPr>
            <a:lvl3pPr marL="1143000" indent="-228600" defTabSz="901700" eaLnBrk="0" hangingPunct="0">
              <a:spcBef>
                <a:spcPct val="30000"/>
              </a:spcBef>
              <a:defRPr sz="1200">
                <a:solidFill>
                  <a:schemeClr val="tx1"/>
                </a:solidFill>
                <a:latin typeface="Arial" pitchFamily="34" charset="0"/>
              </a:defRPr>
            </a:lvl3pPr>
            <a:lvl4pPr marL="1600200" indent="-228600" defTabSz="901700" eaLnBrk="0" hangingPunct="0">
              <a:spcBef>
                <a:spcPct val="30000"/>
              </a:spcBef>
              <a:defRPr sz="1200">
                <a:solidFill>
                  <a:schemeClr val="tx1"/>
                </a:solidFill>
                <a:latin typeface="Arial" pitchFamily="34" charset="0"/>
              </a:defRPr>
            </a:lvl4pPr>
            <a:lvl5pPr marL="2057400" indent="-228600" defTabSz="901700" eaLnBrk="0" hangingPunct="0">
              <a:spcBef>
                <a:spcPct val="30000"/>
              </a:spcBef>
              <a:defRPr sz="1200">
                <a:solidFill>
                  <a:schemeClr val="tx1"/>
                </a:solidFill>
                <a:latin typeface="Arial" pitchFamily="34" charset="0"/>
              </a:defRPr>
            </a:lvl5pPr>
            <a:lvl6pPr marL="2514600" indent="-228600" defTabSz="901700" eaLnBrk="0" fontAlgn="base" hangingPunct="0">
              <a:spcBef>
                <a:spcPct val="30000"/>
              </a:spcBef>
              <a:spcAft>
                <a:spcPct val="0"/>
              </a:spcAft>
              <a:defRPr sz="1200">
                <a:solidFill>
                  <a:schemeClr val="tx1"/>
                </a:solidFill>
                <a:latin typeface="Arial" pitchFamily="34" charset="0"/>
              </a:defRPr>
            </a:lvl6pPr>
            <a:lvl7pPr marL="2971800" indent="-228600" defTabSz="901700" eaLnBrk="0" fontAlgn="base" hangingPunct="0">
              <a:spcBef>
                <a:spcPct val="30000"/>
              </a:spcBef>
              <a:spcAft>
                <a:spcPct val="0"/>
              </a:spcAft>
              <a:defRPr sz="1200">
                <a:solidFill>
                  <a:schemeClr val="tx1"/>
                </a:solidFill>
                <a:latin typeface="Arial" pitchFamily="34" charset="0"/>
              </a:defRPr>
            </a:lvl7pPr>
            <a:lvl8pPr marL="3429000" indent="-228600" defTabSz="901700" eaLnBrk="0" fontAlgn="base" hangingPunct="0">
              <a:spcBef>
                <a:spcPct val="30000"/>
              </a:spcBef>
              <a:spcAft>
                <a:spcPct val="0"/>
              </a:spcAft>
              <a:defRPr sz="1200">
                <a:solidFill>
                  <a:schemeClr val="tx1"/>
                </a:solidFill>
                <a:latin typeface="Arial" pitchFamily="34" charset="0"/>
              </a:defRPr>
            </a:lvl8pPr>
            <a:lvl9pPr marL="3886200" indent="-228600" defTabSz="9017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A9CB134-2815-4841-95BA-6CB66A47A020}" type="slidenum">
              <a:rPr lang="it-IT" altLang="en-US">
                <a:solidFill>
                  <a:srgbClr val="000000"/>
                </a:solidFill>
                <a:ea typeface="MS PGothic" pitchFamily="34" charset="-128"/>
              </a:rPr>
              <a:pPr algn="r" eaLnBrk="1" hangingPunct="1">
                <a:spcBef>
                  <a:spcPct val="0"/>
                </a:spcBef>
              </a:pPr>
              <a:t>1</a:t>
            </a:fld>
            <a:endParaRPr lang="it-IT" altLang="en-US">
              <a:solidFill>
                <a:srgbClr val="000000"/>
              </a:solidFill>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p:sp>
      <p:sp>
        <p:nvSpPr>
          <p:cNvPr id="6144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ltLang="en-US" smtClean="0">
              <a:latin typeface="Arial" pitchFamily="34" charset="0"/>
            </a:endParaRPr>
          </a:p>
        </p:txBody>
      </p:sp>
      <p:sp>
        <p:nvSpPr>
          <p:cNvPr id="61444" name="Slide Number Placeholder 3"/>
          <p:cNvSpPr>
            <a:spLocks noGrp="1"/>
          </p:cNvSpPr>
          <p:nvPr>
            <p:ph type="sldNum" sz="quarter" idx="4294967295"/>
          </p:nvPr>
        </p:nvSpPr>
        <p:spPr bwMode="auto">
          <a:xfrm>
            <a:off x="5634295" y="6464463"/>
            <a:ext cx="4307485" cy="340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7600">
                <a:solidFill>
                  <a:srgbClr val="000000"/>
                </a:solidFill>
                <a:latin typeface="Verdana Bold" charset="0"/>
                <a:ea typeface="Verdana Bold" charset="0"/>
                <a:cs typeface="Verdana Bold" charset="0"/>
                <a:sym typeface="Verdana Bold" charset="0"/>
              </a:defRPr>
            </a:lvl1pPr>
            <a:lvl2pPr marL="742950" indent="-285750" eaLnBrk="0">
              <a:defRPr sz="7600">
                <a:solidFill>
                  <a:srgbClr val="000000"/>
                </a:solidFill>
                <a:latin typeface="Verdana Bold" charset="0"/>
                <a:ea typeface="Verdana Bold" charset="0"/>
                <a:cs typeface="Verdana Bold" charset="0"/>
                <a:sym typeface="Verdana Bold" charset="0"/>
              </a:defRPr>
            </a:lvl2pPr>
            <a:lvl3pPr marL="1143000" indent="-228600" eaLnBrk="0">
              <a:defRPr sz="7600">
                <a:solidFill>
                  <a:srgbClr val="000000"/>
                </a:solidFill>
                <a:latin typeface="Verdana Bold" charset="0"/>
                <a:ea typeface="Verdana Bold" charset="0"/>
                <a:cs typeface="Verdana Bold" charset="0"/>
                <a:sym typeface="Verdana Bold" charset="0"/>
              </a:defRPr>
            </a:lvl3pPr>
            <a:lvl4pPr marL="1600200" indent="-228600" eaLnBrk="0">
              <a:defRPr sz="7600">
                <a:solidFill>
                  <a:srgbClr val="000000"/>
                </a:solidFill>
                <a:latin typeface="Verdana Bold" charset="0"/>
                <a:ea typeface="Verdana Bold" charset="0"/>
                <a:cs typeface="Verdana Bold" charset="0"/>
                <a:sym typeface="Verdana Bold" charset="0"/>
              </a:defRPr>
            </a:lvl4pPr>
            <a:lvl5pPr marL="2057400" indent="-228600" eaLnBrk="0">
              <a:defRPr sz="7600">
                <a:solidFill>
                  <a:srgbClr val="000000"/>
                </a:solidFill>
                <a:latin typeface="Verdana Bold" charset="0"/>
                <a:ea typeface="Verdana Bold" charset="0"/>
                <a:cs typeface="Verdana Bold" charset="0"/>
                <a:sym typeface="Verdana Bold" charset="0"/>
              </a:defRPr>
            </a:lvl5pPr>
            <a:lvl6pPr marL="25146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6pPr>
            <a:lvl7pPr marL="29718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7pPr>
            <a:lvl8pPr marL="34290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8pPr>
            <a:lvl9pPr marL="38862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9pPr>
          </a:lstStyle>
          <a:p>
            <a:pPr eaLnBrk="1" hangingPunct="1"/>
            <a:fld id="{C5FA67AF-181E-46A1-90C4-B29DE89978CD}" type="slidenum">
              <a:rPr lang="en-GB" altLang="en-US" sz="1200">
                <a:solidFill>
                  <a:prstClr val="black"/>
                </a:solidFill>
                <a:latin typeface="Arial" pitchFamily="34" charset="0"/>
              </a:rPr>
              <a:pPr eaLnBrk="1" hangingPunct="1"/>
              <a:t>22</a:t>
            </a:fld>
            <a:endParaRPr lang="en-GB" altLang="en-US" sz="1200">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solidFill>
            <a:srgbClr val="FFFFFF"/>
          </a:solidFill>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solidFill>
            <a:srgbClr val="FFFFFF"/>
          </a:solidFill>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extLst>
            <a:ext uri="{91240B29-F687-4F45-9708-019B960494DF}">
              <a14:hiddenLine xmlns:a14="http://schemas.microsoft.com/office/drawing/2010/main" w="9525" cap="rnd">
                <a:solidFill>
                  <a:srgbClr val="000000"/>
                </a:solidFill>
                <a:miter lim="800000"/>
                <a:headEnd/>
                <a:tailEnd/>
              </a14:hiddenLine>
            </a:ext>
          </a:extLst>
        </p:spPr>
        <p:txBody>
          <a:bodyPr/>
          <a:lstStyle/>
          <a:p>
            <a:r>
              <a:rPr lang="en-GB" altLang="en-US" smtClean="0"/>
              <a:t>replica of Eiffel tower in Epcot or Las Vegas</a:t>
            </a:r>
          </a:p>
          <a:p>
            <a:r>
              <a:rPr lang="en-GB" altLang="en-US" smtClean="0"/>
              <a:t>Replica of Versailles in Shenzhen</a:t>
            </a:r>
          </a:p>
          <a:p>
            <a:r>
              <a:rPr lang="fr-BE" altLang="en-US" smtClean="0"/>
              <a:t>…</a:t>
            </a:r>
            <a:endParaRPr lang="en-GB" altLang="en-US" smtClean="0"/>
          </a:p>
        </p:txBody>
      </p:sp>
      <p:sp>
        <p:nvSpPr>
          <p:cNvPr id="50180" name="Slide Number Placeholder 3"/>
          <p:cNvSpPr>
            <a:spLocks noGrp="1"/>
          </p:cNvSpPr>
          <p:nvPr>
            <p:ph type="sldNum" sz="quarter" idx="4294967295"/>
          </p:nvPr>
        </p:nvSpPr>
        <p:spPr bwMode="auto">
          <a:xfrm>
            <a:off x="5632451" y="6464301"/>
            <a:ext cx="4310063" cy="339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a:defRPr sz="7600">
                <a:solidFill>
                  <a:srgbClr val="000000"/>
                </a:solidFill>
                <a:latin typeface="Verdana Bold" charset="0"/>
                <a:ea typeface="Verdana Bold" charset="0"/>
                <a:cs typeface="Verdana Bold" charset="0"/>
                <a:sym typeface="Verdana Bold" charset="0"/>
              </a:defRPr>
            </a:lvl1pPr>
            <a:lvl2pPr marL="742950" indent="-285750" defTabSz="935038" eaLnBrk="0">
              <a:defRPr sz="7600">
                <a:solidFill>
                  <a:srgbClr val="000000"/>
                </a:solidFill>
                <a:latin typeface="Verdana Bold" charset="0"/>
                <a:ea typeface="Verdana Bold" charset="0"/>
                <a:cs typeface="Verdana Bold" charset="0"/>
                <a:sym typeface="Verdana Bold" charset="0"/>
              </a:defRPr>
            </a:lvl2pPr>
            <a:lvl3pPr marL="1143000" indent="-228600" defTabSz="935038" eaLnBrk="0">
              <a:defRPr sz="7600">
                <a:solidFill>
                  <a:srgbClr val="000000"/>
                </a:solidFill>
                <a:latin typeface="Verdana Bold" charset="0"/>
                <a:ea typeface="Verdana Bold" charset="0"/>
                <a:cs typeface="Verdana Bold" charset="0"/>
                <a:sym typeface="Verdana Bold" charset="0"/>
              </a:defRPr>
            </a:lvl3pPr>
            <a:lvl4pPr marL="1600200" indent="-228600" defTabSz="935038" eaLnBrk="0">
              <a:defRPr sz="7600">
                <a:solidFill>
                  <a:srgbClr val="000000"/>
                </a:solidFill>
                <a:latin typeface="Verdana Bold" charset="0"/>
                <a:ea typeface="Verdana Bold" charset="0"/>
                <a:cs typeface="Verdana Bold" charset="0"/>
                <a:sym typeface="Verdana Bold" charset="0"/>
              </a:defRPr>
            </a:lvl4pPr>
            <a:lvl5pPr marL="2057400" indent="-228600" defTabSz="935038" eaLnBrk="0">
              <a:defRPr sz="7600">
                <a:solidFill>
                  <a:srgbClr val="000000"/>
                </a:solidFill>
                <a:latin typeface="Verdana Bold" charset="0"/>
                <a:ea typeface="Verdana Bold" charset="0"/>
                <a:cs typeface="Verdana Bold" charset="0"/>
                <a:sym typeface="Verdana Bold" charset="0"/>
              </a:defRPr>
            </a:lvl5pPr>
            <a:lvl6pPr marL="2514600" indent="-228600" defTabSz="935038"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6pPr>
            <a:lvl7pPr marL="2971800" indent="-228600" defTabSz="935038"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7pPr>
            <a:lvl8pPr marL="3429000" indent="-228600" defTabSz="935038"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8pPr>
            <a:lvl9pPr marL="3886200" indent="-228600" defTabSz="935038"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9pPr>
          </a:lstStyle>
          <a:p>
            <a:pPr eaLnBrk="1"/>
            <a:fld id="{ACDAE99B-0F02-4973-87CA-D91D9EFCF9E7}" type="slidenum">
              <a:rPr lang="it-IT" altLang="en-US" sz="1400">
                <a:solidFill>
                  <a:prstClr val="white"/>
                </a:solidFill>
                <a:latin typeface="Arial" pitchFamily="34" charset="0"/>
                <a:ea typeface="MS PGothic" pitchFamily="34" charset="-128"/>
                <a:cs typeface="Arial" pitchFamily="34" charset="0"/>
              </a:rPr>
              <a:pPr eaLnBrk="1"/>
              <a:t>5</a:t>
            </a:fld>
            <a:endParaRPr lang="it-IT" altLang="en-US" sz="1400">
              <a:solidFill>
                <a:prstClr val="white"/>
              </a:solidFill>
              <a:latin typeface="Arial" pitchFamily="34" charset="0"/>
              <a:ea typeface="MS PGothic"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ltLang="en-US" smtClean="0">
              <a:latin typeface="Arial" pitchFamily="34" charset="0"/>
            </a:endParaRPr>
          </a:p>
        </p:txBody>
      </p:sp>
      <p:sp>
        <p:nvSpPr>
          <p:cNvPr id="51204" name="Slide Number Placeholder 3"/>
          <p:cNvSpPr>
            <a:spLocks noGrp="1"/>
          </p:cNvSpPr>
          <p:nvPr>
            <p:ph type="sldNum" sz="quarter" idx="4294967295"/>
          </p:nvPr>
        </p:nvSpPr>
        <p:spPr bwMode="auto">
          <a:xfrm>
            <a:off x="5634039" y="6464301"/>
            <a:ext cx="4308474" cy="339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7600">
                <a:solidFill>
                  <a:srgbClr val="000000"/>
                </a:solidFill>
                <a:latin typeface="Verdana Bold" charset="0"/>
                <a:ea typeface="Verdana Bold" charset="0"/>
                <a:cs typeface="Verdana Bold" charset="0"/>
                <a:sym typeface="Verdana Bold" charset="0"/>
              </a:defRPr>
            </a:lvl1pPr>
            <a:lvl2pPr marL="742950" indent="-285750" eaLnBrk="0">
              <a:defRPr sz="7600">
                <a:solidFill>
                  <a:srgbClr val="000000"/>
                </a:solidFill>
                <a:latin typeface="Verdana Bold" charset="0"/>
                <a:ea typeface="Verdana Bold" charset="0"/>
                <a:cs typeface="Verdana Bold" charset="0"/>
                <a:sym typeface="Verdana Bold" charset="0"/>
              </a:defRPr>
            </a:lvl2pPr>
            <a:lvl3pPr marL="1143000" indent="-228600" eaLnBrk="0">
              <a:defRPr sz="7600">
                <a:solidFill>
                  <a:srgbClr val="000000"/>
                </a:solidFill>
                <a:latin typeface="Verdana Bold" charset="0"/>
                <a:ea typeface="Verdana Bold" charset="0"/>
                <a:cs typeface="Verdana Bold" charset="0"/>
                <a:sym typeface="Verdana Bold" charset="0"/>
              </a:defRPr>
            </a:lvl3pPr>
            <a:lvl4pPr marL="1600200" indent="-228600" eaLnBrk="0">
              <a:defRPr sz="7600">
                <a:solidFill>
                  <a:srgbClr val="000000"/>
                </a:solidFill>
                <a:latin typeface="Verdana Bold" charset="0"/>
                <a:ea typeface="Verdana Bold" charset="0"/>
                <a:cs typeface="Verdana Bold" charset="0"/>
                <a:sym typeface="Verdana Bold" charset="0"/>
              </a:defRPr>
            </a:lvl4pPr>
            <a:lvl5pPr marL="2057400" indent="-228600" eaLnBrk="0">
              <a:defRPr sz="7600">
                <a:solidFill>
                  <a:srgbClr val="000000"/>
                </a:solidFill>
                <a:latin typeface="Verdana Bold" charset="0"/>
                <a:ea typeface="Verdana Bold" charset="0"/>
                <a:cs typeface="Verdana Bold" charset="0"/>
                <a:sym typeface="Verdana Bold" charset="0"/>
              </a:defRPr>
            </a:lvl5pPr>
            <a:lvl6pPr marL="25146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6pPr>
            <a:lvl7pPr marL="29718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7pPr>
            <a:lvl8pPr marL="34290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8pPr>
            <a:lvl9pPr marL="38862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9pPr>
          </a:lstStyle>
          <a:p>
            <a:pPr eaLnBrk="1" hangingPunct="1"/>
            <a:fld id="{6A041BCF-2A20-4D36-A832-64EAB6A7536D}" type="slidenum">
              <a:rPr lang="en-GB" altLang="en-US" sz="1200">
                <a:solidFill>
                  <a:prstClr val="black"/>
                </a:solidFill>
                <a:latin typeface="Arial" pitchFamily="34" charset="0"/>
              </a:rPr>
              <a:pPr eaLnBrk="1" hangingPunct="1"/>
              <a:t>6</a:t>
            </a:fld>
            <a:endParaRPr lang="en-GB" altLang="en-US" sz="1200">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
        <p:nvSpPr>
          <p:cNvPr id="327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ea typeface="MS PGothic" pitchFamily="34" charset="-128"/>
              </a:defRPr>
            </a:lvl1pPr>
            <a:lvl2pPr marL="742950" indent="-285750" eaLnBrk="0" hangingPunct="0">
              <a:defRPr sz="7600" b="1">
                <a:solidFill>
                  <a:srgbClr val="FFD624"/>
                </a:solidFill>
                <a:latin typeface="Verdana" pitchFamily="34" charset="0"/>
                <a:ea typeface="MS PGothic" pitchFamily="34" charset="-128"/>
              </a:defRPr>
            </a:lvl2pPr>
            <a:lvl3pPr marL="1143000" indent="-228600" eaLnBrk="0" hangingPunct="0">
              <a:defRPr sz="7600" b="1">
                <a:solidFill>
                  <a:srgbClr val="FFD624"/>
                </a:solidFill>
                <a:latin typeface="Verdana" pitchFamily="34" charset="0"/>
                <a:ea typeface="MS PGothic" pitchFamily="34" charset="-128"/>
              </a:defRPr>
            </a:lvl3pPr>
            <a:lvl4pPr marL="1600200" indent="-228600" eaLnBrk="0" hangingPunct="0">
              <a:defRPr sz="7600" b="1">
                <a:solidFill>
                  <a:srgbClr val="FFD624"/>
                </a:solidFill>
                <a:latin typeface="Verdana" pitchFamily="34" charset="0"/>
                <a:ea typeface="MS PGothic" pitchFamily="34" charset="-128"/>
              </a:defRPr>
            </a:lvl4pPr>
            <a:lvl5pPr marL="2057400" indent="-228600" eaLnBrk="0" hangingPunct="0">
              <a:defRPr sz="7600" b="1">
                <a:solidFill>
                  <a:srgbClr val="FFD624"/>
                </a:solidFill>
                <a:latin typeface="Verdana" pitchFamily="34" charset="0"/>
                <a:ea typeface="MS PGothic" pitchFamily="34" charset="-128"/>
              </a:defRPr>
            </a:lvl5pPr>
            <a:lvl6pPr marL="2514600" indent="-228600"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eaLnBrk="1" hangingPunct="1"/>
            <a:fld id="{AE8B0B1B-24C6-41F0-9389-9D192EE8BFC7}" type="slidenum">
              <a:rPr lang="en-GB" altLang="en-US" sz="1200" b="0" smtClean="0">
                <a:solidFill>
                  <a:schemeClr val="tx1"/>
                </a:solidFill>
                <a:latin typeface="Arial" charset="0"/>
              </a:rPr>
              <a:pPr eaLnBrk="1" hangingPunct="1"/>
              <a:t>13</a:t>
            </a:fld>
            <a:endParaRPr lang="en-GB" altLang="en-US" sz="1200" b="0" smtClean="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AA1F6049-592C-405A-ADA5-0093791D913E}"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48662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DB2DB7D-662C-4A5D-99FB-2C1CB1E11D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0352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FCA6800-71EB-4AB0-85FC-4505066AC1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6905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a:defRPr sz="7600">
                <a:solidFill>
                  <a:srgbClr val="000000"/>
                </a:solidFill>
                <a:latin typeface="Verdana Bold" charset="0"/>
                <a:ea typeface="Verdana Bold" charset="0"/>
                <a:cs typeface="Verdana Bold" charset="0"/>
                <a:sym typeface="Verdana Bold" charset="0"/>
              </a:defRPr>
            </a:lvl1pPr>
            <a:lvl2pPr marL="742950" indent="-285750" defTabSz="457200" eaLnBrk="0">
              <a:defRPr sz="7600">
                <a:solidFill>
                  <a:srgbClr val="000000"/>
                </a:solidFill>
                <a:latin typeface="Verdana Bold" charset="0"/>
                <a:ea typeface="Verdana Bold" charset="0"/>
                <a:cs typeface="Verdana Bold" charset="0"/>
                <a:sym typeface="Verdana Bold" charset="0"/>
              </a:defRPr>
            </a:lvl2pPr>
            <a:lvl3pPr marL="1143000" indent="-228600" defTabSz="457200" eaLnBrk="0">
              <a:defRPr sz="7600">
                <a:solidFill>
                  <a:srgbClr val="000000"/>
                </a:solidFill>
                <a:latin typeface="Verdana Bold" charset="0"/>
                <a:ea typeface="Verdana Bold" charset="0"/>
                <a:cs typeface="Verdana Bold" charset="0"/>
                <a:sym typeface="Verdana Bold" charset="0"/>
              </a:defRPr>
            </a:lvl3pPr>
            <a:lvl4pPr marL="1600200" indent="-228600" defTabSz="457200" eaLnBrk="0">
              <a:defRPr sz="7600">
                <a:solidFill>
                  <a:srgbClr val="000000"/>
                </a:solidFill>
                <a:latin typeface="Verdana Bold" charset="0"/>
                <a:ea typeface="Verdana Bold" charset="0"/>
                <a:cs typeface="Verdana Bold" charset="0"/>
                <a:sym typeface="Verdana Bold" charset="0"/>
              </a:defRPr>
            </a:lvl4pPr>
            <a:lvl5pPr marL="2057400" indent="-228600" defTabSz="457200" eaLnBrk="0">
              <a:defRPr sz="7600">
                <a:solidFill>
                  <a:srgbClr val="000000"/>
                </a:solidFill>
                <a:latin typeface="Verdana Bold" charset="0"/>
                <a:ea typeface="Verdana Bold" charset="0"/>
                <a:cs typeface="Verdana Bold" charset="0"/>
                <a:sym typeface="Verdana Bold" charset="0"/>
              </a:defRPr>
            </a:lvl5pPr>
            <a:lvl6pPr marL="2514600" indent="-228600" defTabSz="4572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6pPr>
            <a:lvl7pPr marL="2971800" indent="-228600" defTabSz="4572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7pPr>
            <a:lvl8pPr marL="3429000" indent="-228600" defTabSz="4572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8pPr>
            <a:lvl9pPr marL="3886200" indent="-228600" defTabSz="4572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9pPr>
          </a:lstStyle>
          <a:p>
            <a:pPr algn="ctr" eaLnBrk="1"/>
            <a:endParaRPr lang="en-US" altLang="en-US" sz="1800" b="0" smtClean="0">
              <a:solidFill>
                <a:srgbClr val="FFFFFF"/>
              </a:solidFill>
              <a:latin typeface="Verdana" pitchFamily="34" charset="0"/>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sym typeface="Verdana Bold" charset="0"/>
            </a:endParaRP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hangingPunct="0">
              <a:defRPr>
                <a:solidFill>
                  <a:srgbClr val="FFFFFF"/>
                </a:solidFill>
              </a:defRPr>
            </a:lvl1pPr>
          </a:lstStyle>
          <a:p>
            <a:pPr>
              <a:defRPr/>
            </a:pPr>
            <a:endParaRPr lang="en-GB"/>
          </a:p>
        </p:txBody>
      </p:sp>
      <p:sp>
        <p:nvSpPr>
          <p:cNvPr id="8" name="Rectangle 5"/>
          <p:cNvSpPr>
            <a:spLocks noGrp="1" noChangeArrowheads="1"/>
          </p:cNvSpPr>
          <p:nvPr>
            <p:ph type="ftr" sz="quarter" idx="11"/>
          </p:nvPr>
        </p:nvSpPr>
        <p:spPr/>
        <p:txBody>
          <a:bodyPr/>
          <a:lstStyle>
            <a:lvl1pPr hangingPunct="0">
              <a:defRPr>
                <a:solidFill>
                  <a:srgbClr val="FFFFFF"/>
                </a:solidFill>
              </a:defRPr>
            </a:lvl1pPr>
          </a:lstStyle>
          <a:p>
            <a:pPr>
              <a:defRPr/>
            </a:pPr>
            <a:endParaRPr/>
          </a:p>
        </p:txBody>
      </p:sp>
      <p:sp>
        <p:nvSpPr>
          <p:cNvPr id="9" name="Rectangle 6"/>
          <p:cNvSpPr>
            <a:spLocks noGrp="1" noChangeArrowheads="1"/>
          </p:cNvSpPr>
          <p:nvPr>
            <p:ph type="sldNum" sz="quarter" idx="12"/>
          </p:nvPr>
        </p:nvSpPr>
        <p:spPr/>
        <p:txBody>
          <a:bodyPr/>
          <a:lstStyle>
            <a:lvl1pPr hangingPunct="0">
              <a:defRPr>
                <a:solidFill>
                  <a:srgbClr val="FFFFFF"/>
                </a:solidFill>
              </a:defRPr>
            </a:lvl1pPr>
          </a:lstStyle>
          <a:p>
            <a:pPr>
              <a:defRPr/>
            </a:pPr>
            <a:fld id="{A23A06A5-0149-498F-9D8C-5B6D34C7631E}" type="slidenum">
              <a:rPr lang="en-GB"/>
              <a:pPr>
                <a:defRPr/>
              </a:pPr>
              <a:t>‹#›</a:t>
            </a:fld>
            <a:endParaRPr lang="en-GB" dirty="0"/>
          </a:p>
        </p:txBody>
      </p:sp>
    </p:spTree>
    <p:extLst>
      <p:ext uri="{BB962C8B-B14F-4D97-AF65-F5344CB8AC3E}">
        <p14:creationId xmlns:p14="http://schemas.microsoft.com/office/powerpoint/2010/main" val="66175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sym typeface="Verdana Bold" charset="0"/>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sym typeface="Verdana Bold" charset="0"/>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hangingPunct="0">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hangingPunct="0">
              <a:defRPr/>
            </a:lvl1pPr>
          </a:lstStyle>
          <a:p>
            <a:pPr>
              <a:defRPr/>
            </a:pPr>
            <a:endParaRPr/>
          </a:p>
        </p:txBody>
      </p:sp>
      <p:sp>
        <p:nvSpPr>
          <p:cNvPr id="9" name="Rectangle 6"/>
          <p:cNvSpPr>
            <a:spLocks noGrp="1" noChangeArrowheads="1"/>
          </p:cNvSpPr>
          <p:nvPr>
            <p:ph type="sldNum" sz="quarter" idx="12"/>
          </p:nvPr>
        </p:nvSpPr>
        <p:spPr/>
        <p:txBody>
          <a:bodyPr/>
          <a:lstStyle>
            <a:lvl1pPr hangingPunct="0">
              <a:defRPr/>
            </a:lvl1pPr>
          </a:lstStyle>
          <a:p>
            <a:pPr>
              <a:defRPr/>
            </a:pPr>
            <a:fld id="{0B9F3BBD-8BD0-49EB-AD30-39DB315BE896}" type="slidenum">
              <a:rPr lang="en-GB"/>
              <a:pPr>
                <a:defRPr/>
              </a:pPr>
              <a:t>‹#›</a:t>
            </a:fld>
            <a:endParaRPr lang="en-GB"/>
          </a:p>
        </p:txBody>
      </p:sp>
    </p:spTree>
    <p:extLst>
      <p:ext uri="{BB962C8B-B14F-4D97-AF65-F5344CB8AC3E}">
        <p14:creationId xmlns:p14="http://schemas.microsoft.com/office/powerpoint/2010/main" val="2326011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hangingPunct="0">
              <a:defRPr/>
            </a:lvl1pPr>
          </a:lstStyle>
          <a:p>
            <a:pPr>
              <a:defRPr/>
            </a:pPr>
            <a:endParaRPr lang="en-GB"/>
          </a:p>
        </p:txBody>
      </p:sp>
      <p:sp>
        <p:nvSpPr>
          <p:cNvPr id="5" name="Rectangle 5"/>
          <p:cNvSpPr>
            <a:spLocks noGrp="1" noChangeArrowheads="1"/>
          </p:cNvSpPr>
          <p:nvPr>
            <p:ph type="ftr" sz="quarter" idx="11"/>
          </p:nvPr>
        </p:nvSpPr>
        <p:spPr/>
        <p:txBody>
          <a:bodyPr/>
          <a:lstStyle>
            <a:lvl1pPr hangingPunct="0">
              <a:defRPr/>
            </a:lvl1pPr>
          </a:lstStyle>
          <a:p>
            <a:pPr>
              <a:defRPr/>
            </a:pPr>
            <a:endParaRPr/>
          </a:p>
        </p:txBody>
      </p:sp>
      <p:sp>
        <p:nvSpPr>
          <p:cNvPr id="6" name="Rectangle 6"/>
          <p:cNvSpPr>
            <a:spLocks noGrp="1" noChangeArrowheads="1"/>
          </p:cNvSpPr>
          <p:nvPr>
            <p:ph type="sldNum" sz="quarter" idx="12"/>
          </p:nvPr>
        </p:nvSpPr>
        <p:spPr/>
        <p:txBody>
          <a:bodyPr/>
          <a:lstStyle>
            <a:lvl1pPr hangingPunct="0">
              <a:defRPr/>
            </a:lvl1pPr>
          </a:lstStyle>
          <a:p>
            <a:pPr>
              <a:defRPr/>
            </a:pPr>
            <a:fld id="{AAB3B3A8-EDB6-4C49-8A58-C9E188AEDC50}" type="slidenum">
              <a:rPr lang="en-GB"/>
              <a:pPr>
                <a:defRPr/>
              </a:pPr>
              <a:t>‹#›</a:t>
            </a:fld>
            <a:endParaRPr lang="en-GB"/>
          </a:p>
        </p:txBody>
      </p:sp>
    </p:spTree>
    <p:extLst>
      <p:ext uri="{BB962C8B-B14F-4D97-AF65-F5344CB8AC3E}">
        <p14:creationId xmlns:p14="http://schemas.microsoft.com/office/powerpoint/2010/main" val="89661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hangingPunct="0">
              <a:defRPr/>
            </a:lvl1pPr>
          </a:lstStyle>
          <a:p>
            <a:pPr>
              <a:defRPr/>
            </a:pPr>
            <a:endParaRPr lang="en-GB"/>
          </a:p>
        </p:txBody>
      </p:sp>
      <p:sp>
        <p:nvSpPr>
          <p:cNvPr id="6" name="Rectangle 5"/>
          <p:cNvSpPr>
            <a:spLocks noGrp="1" noChangeArrowheads="1"/>
          </p:cNvSpPr>
          <p:nvPr>
            <p:ph type="ftr" sz="quarter" idx="11"/>
          </p:nvPr>
        </p:nvSpPr>
        <p:spPr/>
        <p:txBody>
          <a:bodyPr/>
          <a:lstStyle>
            <a:lvl1pPr hangingPunct="0">
              <a:defRPr/>
            </a:lvl1pPr>
          </a:lstStyle>
          <a:p>
            <a:pPr>
              <a:defRPr/>
            </a:pPr>
            <a:endParaRPr/>
          </a:p>
        </p:txBody>
      </p:sp>
      <p:sp>
        <p:nvSpPr>
          <p:cNvPr id="7" name="Rectangle 6"/>
          <p:cNvSpPr>
            <a:spLocks noGrp="1" noChangeArrowheads="1"/>
          </p:cNvSpPr>
          <p:nvPr>
            <p:ph type="sldNum" sz="quarter" idx="12"/>
          </p:nvPr>
        </p:nvSpPr>
        <p:spPr/>
        <p:txBody>
          <a:bodyPr/>
          <a:lstStyle>
            <a:lvl1pPr hangingPunct="0">
              <a:defRPr/>
            </a:lvl1pPr>
          </a:lstStyle>
          <a:p>
            <a:pPr>
              <a:defRPr/>
            </a:pPr>
            <a:fld id="{05498A9D-E1E5-4076-A3AE-D9FEBA534F19}" type="slidenum">
              <a:rPr lang="en-GB"/>
              <a:pPr>
                <a:defRPr/>
              </a:pPr>
              <a:t>‹#›</a:t>
            </a:fld>
            <a:endParaRPr lang="en-GB"/>
          </a:p>
        </p:txBody>
      </p:sp>
    </p:spTree>
    <p:extLst>
      <p:ext uri="{BB962C8B-B14F-4D97-AF65-F5344CB8AC3E}">
        <p14:creationId xmlns:p14="http://schemas.microsoft.com/office/powerpoint/2010/main" val="3544626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hangingPunct="0">
              <a:defRPr/>
            </a:lvl1pPr>
          </a:lstStyle>
          <a:p>
            <a:pPr>
              <a:defRPr/>
            </a:pPr>
            <a:endParaRPr lang="en-GB"/>
          </a:p>
        </p:txBody>
      </p:sp>
      <p:sp>
        <p:nvSpPr>
          <p:cNvPr id="8" name="Rectangle 5"/>
          <p:cNvSpPr>
            <a:spLocks noGrp="1" noChangeArrowheads="1"/>
          </p:cNvSpPr>
          <p:nvPr>
            <p:ph type="ftr" sz="quarter" idx="11"/>
          </p:nvPr>
        </p:nvSpPr>
        <p:spPr/>
        <p:txBody>
          <a:bodyPr/>
          <a:lstStyle>
            <a:lvl1pPr hangingPunct="0">
              <a:defRPr/>
            </a:lvl1pPr>
          </a:lstStyle>
          <a:p>
            <a:pPr>
              <a:defRPr/>
            </a:pPr>
            <a:endParaRPr/>
          </a:p>
        </p:txBody>
      </p:sp>
      <p:sp>
        <p:nvSpPr>
          <p:cNvPr id="9" name="Rectangle 6"/>
          <p:cNvSpPr>
            <a:spLocks noGrp="1" noChangeArrowheads="1"/>
          </p:cNvSpPr>
          <p:nvPr>
            <p:ph type="sldNum" sz="quarter" idx="12"/>
          </p:nvPr>
        </p:nvSpPr>
        <p:spPr/>
        <p:txBody>
          <a:bodyPr/>
          <a:lstStyle>
            <a:lvl1pPr hangingPunct="0">
              <a:defRPr/>
            </a:lvl1pPr>
          </a:lstStyle>
          <a:p>
            <a:pPr>
              <a:defRPr/>
            </a:pPr>
            <a:fld id="{B929C397-17F2-4E26-B3FE-8BF2A0598087}" type="slidenum">
              <a:rPr lang="en-GB"/>
              <a:pPr>
                <a:defRPr/>
              </a:pPr>
              <a:t>‹#›</a:t>
            </a:fld>
            <a:endParaRPr lang="en-GB"/>
          </a:p>
        </p:txBody>
      </p:sp>
    </p:spTree>
    <p:extLst>
      <p:ext uri="{BB962C8B-B14F-4D97-AF65-F5344CB8AC3E}">
        <p14:creationId xmlns:p14="http://schemas.microsoft.com/office/powerpoint/2010/main" val="3843211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hangingPunct="0">
              <a:defRPr/>
            </a:lvl1pPr>
          </a:lstStyle>
          <a:p>
            <a:pPr>
              <a:defRPr/>
            </a:pPr>
            <a:endParaRPr lang="en-GB"/>
          </a:p>
        </p:txBody>
      </p:sp>
      <p:sp>
        <p:nvSpPr>
          <p:cNvPr id="4" name="Rectangle 5"/>
          <p:cNvSpPr>
            <a:spLocks noGrp="1" noChangeArrowheads="1"/>
          </p:cNvSpPr>
          <p:nvPr>
            <p:ph type="ftr" sz="quarter" idx="11"/>
          </p:nvPr>
        </p:nvSpPr>
        <p:spPr/>
        <p:txBody>
          <a:bodyPr/>
          <a:lstStyle>
            <a:lvl1pPr hangingPunct="0">
              <a:defRPr/>
            </a:lvl1pPr>
          </a:lstStyle>
          <a:p>
            <a:pPr>
              <a:defRPr/>
            </a:pPr>
            <a:endParaRPr/>
          </a:p>
        </p:txBody>
      </p:sp>
      <p:sp>
        <p:nvSpPr>
          <p:cNvPr id="5" name="Rectangle 6"/>
          <p:cNvSpPr>
            <a:spLocks noGrp="1" noChangeArrowheads="1"/>
          </p:cNvSpPr>
          <p:nvPr>
            <p:ph type="sldNum" sz="quarter" idx="12"/>
          </p:nvPr>
        </p:nvSpPr>
        <p:spPr/>
        <p:txBody>
          <a:bodyPr/>
          <a:lstStyle>
            <a:lvl1pPr hangingPunct="0">
              <a:defRPr/>
            </a:lvl1pPr>
          </a:lstStyle>
          <a:p>
            <a:pPr>
              <a:defRPr/>
            </a:pPr>
            <a:fld id="{653B11E2-A181-450B-A3E6-6AFD4835AAC1}" type="slidenum">
              <a:rPr lang="en-GB"/>
              <a:pPr>
                <a:defRPr/>
              </a:pPr>
              <a:t>‹#›</a:t>
            </a:fld>
            <a:endParaRPr lang="en-GB"/>
          </a:p>
        </p:txBody>
      </p:sp>
    </p:spTree>
    <p:extLst>
      <p:ext uri="{BB962C8B-B14F-4D97-AF65-F5344CB8AC3E}">
        <p14:creationId xmlns:p14="http://schemas.microsoft.com/office/powerpoint/2010/main" val="2556471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hangingPunct="0">
              <a:defRPr/>
            </a:lvl1pPr>
          </a:lstStyle>
          <a:p>
            <a:pPr>
              <a:defRPr/>
            </a:pPr>
            <a:endParaRPr lang="en-GB"/>
          </a:p>
        </p:txBody>
      </p:sp>
      <p:sp>
        <p:nvSpPr>
          <p:cNvPr id="3" name="Rectangle 5"/>
          <p:cNvSpPr>
            <a:spLocks noGrp="1" noChangeArrowheads="1"/>
          </p:cNvSpPr>
          <p:nvPr>
            <p:ph type="ftr" sz="quarter" idx="11"/>
          </p:nvPr>
        </p:nvSpPr>
        <p:spPr/>
        <p:txBody>
          <a:bodyPr/>
          <a:lstStyle>
            <a:lvl1pPr hangingPunct="0">
              <a:defRPr/>
            </a:lvl1pPr>
          </a:lstStyle>
          <a:p>
            <a:pPr>
              <a:defRPr/>
            </a:pPr>
            <a:endParaRPr/>
          </a:p>
        </p:txBody>
      </p:sp>
      <p:sp>
        <p:nvSpPr>
          <p:cNvPr id="4" name="Rectangle 6"/>
          <p:cNvSpPr>
            <a:spLocks noGrp="1" noChangeArrowheads="1"/>
          </p:cNvSpPr>
          <p:nvPr>
            <p:ph type="sldNum" sz="quarter" idx="12"/>
          </p:nvPr>
        </p:nvSpPr>
        <p:spPr/>
        <p:txBody>
          <a:bodyPr/>
          <a:lstStyle>
            <a:lvl1pPr hangingPunct="0">
              <a:defRPr/>
            </a:lvl1pPr>
          </a:lstStyle>
          <a:p>
            <a:pPr>
              <a:defRPr/>
            </a:pPr>
            <a:fld id="{A98ED57E-DFB2-47E9-9308-FC174679E455}" type="slidenum">
              <a:rPr lang="en-GB"/>
              <a:pPr>
                <a:defRPr/>
              </a:pPr>
              <a:t>‹#›</a:t>
            </a:fld>
            <a:endParaRPr lang="en-GB"/>
          </a:p>
        </p:txBody>
      </p:sp>
    </p:spTree>
    <p:extLst>
      <p:ext uri="{BB962C8B-B14F-4D97-AF65-F5344CB8AC3E}">
        <p14:creationId xmlns:p14="http://schemas.microsoft.com/office/powerpoint/2010/main" val="620612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hangingPunct="0">
              <a:defRPr/>
            </a:lvl1pPr>
          </a:lstStyle>
          <a:p>
            <a:pPr>
              <a:defRPr/>
            </a:pPr>
            <a:endParaRPr lang="en-GB"/>
          </a:p>
        </p:txBody>
      </p:sp>
      <p:sp>
        <p:nvSpPr>
          <p:cNvPr id="6" name="Rectangle 5"/>
          <p:cNvSpPr>
            <a:spLocks noGrp="1" noChangeArrowheads="1"/>
          </p:cNvSpPr>
          <p:nvPr>
            <p:ph type="ftr" sz="quarter" idx="11"/>
          </p:nvPr>
        </p:nvSpPr>
        <p:spPr/>
        <p:txBody>
          <a:bodyPr/>
          <a:lstStyle>
            <a:lvl1pPr hangingPunct="0">
              <a:defRPr/>
            </a:lvl1pPr>
          </a:lstStyle>
          <a:p>
            <a:pPr>
              <a:defRPr/>
            </a:pPr>
            <a:endParaRPr/>
          </a:p>
        </p:txBody>
      </p:sp>
      <p:sp>
        <p:nvSpPr>
          <p:cNvPr id="7" name="Rectangle 6"/>
          <p:cNvSpPr>
            <a:spLocks noGrp="1" noChangeArrowheads="1"/>
          </p:cNvSpPr>
          <p:nvPr>
            <p:ph type="sldNum" sz="quarter" idx="12"/>
          </p:nvPr>
        </p:nvSpPr>
        <p:spPr/>
        <p:txBody>
          <a:bodyPr/>
          <a:lstStyle>
            <a:lvl1pPr hangingPunct="0">
              <a:defRPr/>
            </a:lvl1pPr>
          </a:lstStyle>
          <a:p>
            <a:pPr>
              <a:defRPr/>
            </a:pPr>
            <a:fld id="{8CE5E934-0A47-43B3-97D9-D7653226F594}" type="slidenum">
              <a:rPr lang="en-GB"/>
              <a:pPr>
                <a:defRPr/>
              </a:pPr>
              <a:t>‹#›</a:t>
            </a:fld>
            <a:endParaRPr lang="en-GB"/>
          </a:p>
        </p:txBody>
      </p:sp>
    </p:spTree>
    <p:extLst>
      <p:ext uri="{BB962C8B-B14F-4D97-AF65-F5344CB8AC3E}">
        <p14:creationId xmlns:p14="http://schemas.microsoft.com/office/powerpoint/2010/main" val="374025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43093AA-5759-4EDB-A63D-F42004C6D4E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4583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hangingPunct="0">
              <a:defRPr/>
            </a:lvl1pPr>
          </a:lstStyle>
          <a:p>
            <a:pPr>
              <a:defRPr/>
            </a:pPr>
            <a:endParaRPr lang="en-GB"/>
          </a:p>
        </p:txBody>
      </p:sp>
      <p:sp>
        <p:nvSpPr>
          <p:cNvPr id="6" name="Rectangle 5"/>
          <p:cNvSpPr>
            <a:spLocks noGrp="1" noChangeArrowheads="1"/>
          </p:cNvSpPr>
          <p:nvPr>
            <p:ph type="ftr" sz="quarter" idx="11"/>
          </p:nvPr>
        </p:nvSpPr>
        <p:spPr/>
        <p:txBody>
          <a:bodyPr/>
          <a:lstStyle>
            <a:lvl1pPr hangingPunct="0">
              <a:defRPr/>
            </a:lvl1pPr>
          </a:lstStyle>
          <a:p>
            <a:pPr>
              <a:defRPr/>
            </a:pPr>
            <a:endParaRPr/>
          </a:p>
        </p:txBody>
      </p:sp>
      <p:sp>
        <p:nvSpPr>
          <p:cNvPr id="7" name="Rectangle 6"/>
          <p:cNvSpPr>
            <a:spLocks noGrp="1" noChangeArrowheads="1"/>
          </p:cNvSpPr>
          <p:nvPr>
            <p:ph type="sldNum" sz="quarter" idx="12"/>
          </p:nvPr>
        </p:nvSpPr>
        <p:spPr/>
        <p:txBody>
          <a:bodyPr/>
          <a:lstStyle>
            <a:lvl1pPr hangingPunct="0">
              <a:defRPr/>
            </a:lvl1pPr>
          </a:lstStyle>
          <a:p>
            <a:pPr>
              <a:defRPr/>
            </a:pPr>
            <a:fld id="{152D6B11-E888-4522-87E6-1E1325362F7E}" type="slidenum">
              <a:rPr lang="en-GB"/>
              <a:pPr>
                <a:defRPr/>
              </a:pPr>
              <a:t>‹#›</a:t>
            </a:fld>
            <a:endParaRPr lang="en-GB"/>
          </a:p>
        </p:txBody>
      </p:sp>
    </p:spTree>
    <p:extLst>
      <p:ext uri="{BB962C8B-B14F-4D97-AF65-F5344CB8AC3E}">
        <p14:creationId xmlns:p14="http://schemas.microsoft.com/office/powerpoint/2010/main" val="2940182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hangingPunct="0">
              <a:defRPr/>
            </a:lvl1pPr>
          </a:lstStyle>
          <a:p>
            <a:pPr>
              <a:defRPr/>
            </a:pPr>
            <a:endParaRPr lang="en-GB"/>
          </a:p>
        </p:txBody>
      </p:sp>
      <p:sp>
        <p:nvSpPr>
          <p:cNvPr id="5" name="Rectangle 5"/>
          <p:cNvSpPr>
            <a:spLocks noGrp="1" noChangeArrowheads="1"/>
          </p:cNvSpPr>
          <p:nvPr>
            <p:ph type="ftr" sz="quarter" idx="11"/>
          </p:nvPr>
        </p:nvSpPr>
        <p:spPr/>
        <p:txBody>
          <a:bodyPr/>
          <a:lstStyle>
            <a:lvl1pPr hangingPunct="0">
              <a:defRPr/>
            </a:lvl1pPr>
          </a:lstStyle>
          <a:p>
            <a:pPr>
              <a:defRPr/>
            </a:pPr>
            <a:endParaRPr/>
          </a:p>
        </p:txBody>
      </p:sp>
      <p:sp>
        <p:nvSpPr>
          <p:cNvPr id="6" name="Rectangle 6"/>
          <p:cNvSpPr>
            <a:spLocks noGrp="1" noChangeArrowheads="1"/>
          </p:cNvSpPr>
          <p:nvPr>
            <p:ph type="sldNum" sz="quarter" idx="12"/>
          </p:nvPr>
        </p:nvSpPr>
        <p:spPr/>
        <p:txBody>
          <a:bodyPr/>
          <a:lstStyle>
            <a:lvl1pPr hangingPunct="0">
              <a:defRPr/>
            </a:lvl1pPr>
          </a:lstStyle>
          <a:p>
            <a:pPr>
              <a:defRPr/>
            </a:pPr>
            <a:fld id="{93809D04-895E-446B-8FFB-201244C60777}" type="slidenum">
              <a:rPr lang="en-GB"/>
              <a:pPr>
                <a:defRPr/>
              </a:pPr>
              <a:t>‹#›</a:t>
            </a:fld>
            <a:endParaRPr lang="en-GB"/>
          </a:p>
        </p:txBody>
      </p:sp>
    </p:spTree>
    <p:extLst>
      <p:ext uri="{BB962C8B-B14F-4D97-AF65-F5344CB8AC3E}">
        <p14:creationId xmlns:p14="http://schemas.microsoft.com/office/powerpoint/2010/main" val="3558071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hangingPunct="0">
              <a:defRPr/>
            </a:lvl1pPr>
          </a:lstStyle>
          <a:p>
            <a:pPr>
              <a:defRPr/>
            </a:pPr>
            <a:endParaRPr lang="en-GB"/>
          </a:p>
        </p:txBody>
      </p:sp>
      <p:sp>
        <p:nvSpPr>
          <p:cNvPr id="5" name="Rectangle 5"/>
          <p:cNvSpPr>
            <a:spLocks noGrp="1" noChangeArrowheads="1"/>
          </p:cNvSpPr>
          <p:nvPr>
            <p:ph type="ftr" sz="quarter" idx="11"/>
          </p:nvPr>
        </p:nvSpPr>
        <p:spPr/>
        <p:txBody>
          <a:bodyPr/>
          <a:lstStyle>
            <a:lvl1pPr hangingPunct="0">
              <a:defRPr/>
            </a:lvl1pPr>
          </a:lstStyle>
          <a:p>
            <a:pPr>
              <a:defRPr/>
            </a:pPr>
            <a:endParaRPr/>
          </a:p>
        </p:txBody>
      </p:sp>
      <p:sp>
        <p:nvSpPr>
          <p:cNvPr id="6" name="Rectangle 6"/>
          <p:cNvSpPr>
            <a:spLocks noGrp="1" noChangeArrowheads="1"/>
          </p:cNvSpPr>
          <p:nvPr>
            <p:ph type="sldNum" sz="quarter" idx="12"/>
          </p:nvPr>
        </p:nvSpPr>
        <p:spPr/>
        <p:txBody>
          <a:bodyPr/>
          <a:lstStyle>
            <a:lvl1pPr hangingPunct="0">
              <a:defRPr/>
            </a:lvl1pPr>
          </a:lstStyle>
          <a:p>
            <a:pPr>
              <a:defRPr/>
            </a:pPr>
            <a:fld id="{57E5687D-2B0E-4592-A180-F7F3B05EB618}" type="slidenum">
              <a:rPr lang="en-GB"/>
              <a:pPr>
                <a:defRPr/>
              </a:pPr>
              <a:t>‹#›</a:t>
            </a:fld>
            <a:endParaRPr lang="en-GB"/>
          </a:p>
        </p:txBody>
      </p:sp>
    </p:spTree>
    <p:extLst>
      <p:ext uri="{BB962C8B-B14F-4D97-AF65-F5344CB8AC3E}">
        <p14:creationId xmlns:p14="http://schemas.microsoft.com/office/powerpoint/2010/main" val="2327136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125538"/>
            <a:ext cx="9144000" cy="5732462"/>
          </a:xfrm>
          <a:prstGeom prst="rect">
            <a:avLst/>
          </a:prstGeom>
          <a:solidFill>
            <a:srgbClr val="0F5494"/>
          </a:solidFill>
          <a:ln w="73025">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fr-FR" sz="1800">
              <a:solidFill>
                <a:srgbClr val="FFFFFF"/>
              </a:solidFill>
              <a:latin typeface="Verdana" pitchFamily="-108" charset="0"/>
              <a:cs typeface="Arial" charset="0"/>
            </a:endParaRPr>
          </a:p>
        </p:txBody>
      </p:sp>
      <p:pic>
        <p:nvPicPr>
          <p:cNvPr id="4"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311150"/>
            <a:ext cx="15843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59263" y="6513513"/>
            <a:ext cx="60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8080" y="1654696"/>
            <a:ext cx="8257920" cy="4263504"/>
          </a:xfrm>
        </p:spPr>
        <p:txBody>
          <a:bodyPr/>
          <a:lstStyle>
            <a:lvl1pPr>
              <a:defRPr sz="4000">
                <a:solidFill>
                  <a:srgbClr val="FFD624"/>
                </a:solidFill>
              </a:defRPr>
            </a:lvl1pPr>
          </a:lstStyle>
          <a:p>
            <a:r>
              <a:rPr lang="en-US" smtClean="0"/>
              <a:t>Click to edit Master title style</a:t>
            </a:r>
            <a:endParaRPr lang="en-GB" dirty="0"/>
          </a:p>
        </p:txBody>
      </p:sp>
      <p:sp>
        <p:nvSpPr>
          <p:cNvPr id="6" name="Date Placeholder 2"/>
          <p:cNvSpPr>
            <a:spLocks noGrp="1"/>
          </p:cNvSpPr>
          <p:nvPr>
            <p:ph type="dt" sz="half" idx="10"/>
          </p:nvPr>
        </p:nvSpPr>
        <p:spPr/>
        <p:txBody>
          <a:bodyPr/>
          <a:lstStyle>
            <a:lvl1pPr>
              <a:defRPr/>
            </a:lvl1pPr>
          </a:lstStyle>
          <a:p>
            <a:pPr>
              <a:defRPr/>
            </a:pPr>
            <a:fld id="{9789D0D6-3863-4FB4-9064-0FAE662F099B}" type="datetime1">
              <a:rPr lang="en-US"/>
              <a:pPr>
                <a:defRPr/>
              </a:pPr>
              <a:t>9/21/2015</a:t>
            </a:fld>
            <a:endParaRPr lang="it-IT"/>
          </a:p>
        </p:txBody>
      </p:sp>
      <p:sp>
        <p:nvSpPr>
          <p:cNvPr id="7" name="Slide Number Placeholder 10"/>
          <p:cNvSpPr>
            <a:spLocks noGrp="1"/>
          </p:cNvSpPr>
          <p:nvPr>
            <p:ph type="sldNum" sz="quarter" idx="11"/>
          </p:nvPr>
        </p:nvSpPr>
        <p:spPr/>
        <p:txBody>
          <a:bodyPr/>
          <a:lstStyle>
            <a:lvl1pPr>
              <a:defRPr/>
            </a:lvl1pPr>
          </a:lstStyle>
          <a:p>
            <a:pPr>
              <a:defRPr/>
            </a:pPr>
            <a:fld id="{1D9F09A8-43F2-4552-804F-F8D83C58D268}" type="slidenum">
              <a:rPr lang="it-IT"/>
              <a:pPr>
                <a:defRPr/>
              </a:pPr>
              <a:t>‹#›</a:t>
            </a:fld>
            <a:endParaRPr lang="it-IT"/>
          </a:p>
        </p:txBody>
      </p:sp>
    </p:spTree>
    <p:extLst>
      <p:ext uri="{BB962C8B-B14F-4D97-AF65-F5344CB8AC3E}">
        <p14:creationId xmlns:p14="http://schemas.microsoft.com/office/powerpoint/2010/main" val="1665754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a:defRPr sz="7600">
                <a:solidFill>
                  <a:srgbClr val="000000"/>
                </a:solidFill>
                <a:latin typeface="Verdana Bold" charset="0"/>
                <a:ea typeface="Verdana Bold" charset="0"/>
                <a:cs typeface="Verdana Bold" charset="0"/>
                <a:sym typeface="Verdana Bold" charset="0"/>
              </a:defRPr>
            </a:lvl1pPr>
            <a:lvl2pPr marL="742950" indent="-285750" defTabSz="457200" eaLnBrk="0">
              <a:defRPr sz="7600">
                <a:solidFill>
                  <a:srgbClr val="000000"/>
                </a:solidFill>
                <a:latin typeface="Verdana Bold" charset="0"/>
                <a:ea typeface="Verdana Bold" charset="0"/>
                <a:cs typeface="Verdana Bold" charset="0"/>
                <a:sym typeface="Verdana Bold" charset="0"/>
              </a:defRPr>
            </a:lvl2pPr>
            <a:lvl3pPr marL="1143000" indent="-228600" defTabSz="457200" eaLnBrk="0">
              <a:defRPr sz="7600">
                <a:solidFill>
                  <a:srgbClr val="000000"/>
                </a:solidFill>
                <a:latin typeface="Verdana Bold" charset="0"/>
                <a:ea typeface="Verdana Bold" charset="0"/>
                <a:cs typeface="Verdana Bold" charset="0"/>
                <a:sym typeface="Verdana Bold" charset="0"/>
              </a:defRPr>
            </a:lvl3pPr>
            <a:lvl4pPr marL="1600200" indent="-228600" defTabSz="457200" eaLnBrk="0">
              <a:defRPr sz="7600">
                <a:solidFill>
                  <a:srgbClr val="000000"/>
                </a:solidFill>
                <a:latin typeface="Verdana Bold" charset="0"/>
                <a:ea typeface="Verdana Bold" charset="0"/>
                <a:cs typeface="Verdana Bold" charset="0"/>
                <a:sym typeface="Verdana Bold" charset="0"/>
              </a:defRPr>
            </a:lvl4pPr>
            <a:lvl5pPr marL="2057400" indent="-228600" defTabSz="457200" eaLnBrk="0">
              <a:defRPr sz="7600">
                <a:solidFill>
                  <a:srgbClr val="000000"/>
                </a:solidFill>
                <a:latin typeface="Verdana Bold" charset="0"/>
                <a:ea typeface="Verdana Bold" charset="0"/>
                <a:cs typeface="Verdana Bold" charset="0"/>
                <a:sym typeface="Verdana Bold" charset="0"/>
              </a:defRPr>
            </a:lvl5pPr>
            <a:lvl6pPr marL="2514600" indent="-228600" defTabSz="4572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6pPr>
            <a:lvl7pPr marL="2971800" indent="-228600" defTabSz="4572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7pPr>
            <a:lvl8pPr marL="3429000" indent="-228600" defTabSz="4572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8pPr>
            <a:lvl9pPr marL="3886200" indent="-228600" defTabSz="4572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9pPr>
          </a:lstStyle>
          <a:p>
            <a:pPr algn="ctr" eaLnBrk="1"/>
            <a:endParaRPr lang="en-US" altLang="en-US" sz="1800" b="0" smtClean="0">
              <a:solidFill>
                <a:srgbClr val="FFFFFF"/>
              </a:solidFill>
              <a:latin typeface="Verdana" pitchFamily="34" charset="0"/>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sym typeface="Verdana Bold" charset="0"/>
            </a:endParaRP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hangingPunct="0">
              <a:defRPr>
                <a:solidFill>
                  <a:srgbClr val="FFFFFF"/>
                </a:solidFill>
              </a:defRPr>
            </a:lvl1pPr>
          </a:lstStyle>
          <a:p>
            <a:pPr>
              <a:defRPr/>
            </a:pPr>
            <a:endParaRPr lang="en-GB"/>
          </a:p>
        </p:txBody>
      </p:sp>
      <p:sp>
        <p:nvSpPr>
          <p:cNvPr id="8" name="Rectangle 5"/>
          <p:cNvSpPr>
            <a:spLocks noGrp="1" noChangeArrowheads="1"/>
          </p:cNvSpPr>
          <p:nvPr>
            <p:ph type="ftr" sz="quarter" idx="11"/>
          </p:nvPr>
        </p:nvSpPr>
        <p:spPr/>
        <p:txBody>
          <a:bodyPr/>
          <a:lstStyle>
            <a:lvl1pPr hangingPunct="0">
              <a:defRPr>
                <a:solidFill>
                  <a:srgbClr val="FFFFFF"/>
                </a:solidFill>
              </a:defRPr>
            </a:lvl1pPr>
          </a:lstStyle>
          <a:p>
            <a:pPr>
              <a:defRPr/>
            </a:pPr>
            <a:endParaRPr/>
          </a:p>
        </p:txBody>
      </p:sp>
      <p:sp>
        <p:nvSpPr>
          <p:cNvPr id="9" name="Rectangle 6"/>
          <p:cNvSpPr>
            <a:spLocks noGrp="1" noChangeArrowheads="1"/>
          </p:cNvSpPr>
          <p:nvPr>
            <p:ph type="sldNum" sz="quarter" idx="12"/>
          </p:nvPr>
        </p:nvSpPr>
        <p:spPr/>
        <p:txBody>
          <a:bodyPr/>
          <a:lstStyle>
            <a:lvl1pPr hangingPunct="0">
              <a:defRPr>
                <a:solidFill>
                  <a:srgbClr val="FFFFFF"/>
                </a:solidFill>
              </a:defRPr>
            </a:lvl1pPr>
          </a:lstStyle>
          <a:p>
            <a:pPr>
              <a:defRPr/>
            </a:pPr>
            <a:fld id="{0AB9B350-3215-4BB8-8297-CF07C0A1A7B4}" type="slidenum">
              <a:rPr lang="en-GB"/>
              <a:pPr>
                <a:defRPr/>
              </a:pPr>
              <a:t>‹#›</a:t>
            </a:fld>
            <a:endParaRPr lang="en-GB" dirty="0"/>
          </a:p>
        </p:txBody>
      </p:sp>
    </p:spTree>
    <p:extLst>
      <p:ext uri="{BB962C8B-B14F-4D97-AF65-F5344CB8AC3E}">
        <p14:creationId xmlns:p14="http://schemas.microsoft.com/office/powerpoint/2010/main" val="3850458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sym typeface="Verdana Bold" charset="0"/>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sym typeface="Verdana Bold" charset="0"/>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hangingPunct="0">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hangingPunct="0">
              <a:defRPr/>
            </a:lvl1pPr>
          </a:lstStyle>
          <a:p>
            <a:pPr>
              <a:defRPr/>
            </a:pPr>
            <a:endParaRPr/>
          </a:p>
        </p:txBody>
      </p:sp>
      <p:sp>
        <p:nvSpPr>
          <p:cNvPr id="9" name="Rectangle 6"/>
          <p:cNvSpPr>
            <a:spLocks noGrp="1" noChangeArrowheads="1"/>
          </p:cNvSpPr>
          <p:nvPr>
            <p:ph type="sldNum" sz="quarter" idx="12"/>
          </p:nvPr>
        </p:nvSpPr>
        <p:spPr/>
        <p:txBody>
          <a:bodyPr/>
          <a:lstStyle>
            <a:lvl1pPr hangingPunct="0">
              <a:defRPr/>
            </a:lvl1pPr>
          </a:lstStyle>
          <a:p>
            <a:pPr>
              <a:defRPr/>
            </a:pPr>
            <a:fld id="{27DA67FB-D752-4F07-A6CC-24636D9E88E3}" type="slidenum">
              <a:rPr lang="en-GB"/>
              <a:pPr>
                <a:defRPr/>
              </a:pPr>
              <a:t>‹#›</a:t>
            </a:fld>
            <a:endParaRPr lang="en-GB"/>
          </a:p>
        </p:txBody>
      </p:sp>
    </p:spTree>
    <p:extLst>
      <p:ext uri="{BB962C8B-B14F-4D97-AF65-F5344CB8AC3E}">
        <p14:creationId xmlns:p14="http://schemas.microsoft.com/office/powerpoint/2010/main" val="2296715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hangingPunct="0">
              <a:defRPr/>
            </a:lvl1pPr>
          </a:lstStyle>
          <a:p>
            <a:pPr>
              <a:defRPr/>
            </a:pPr>
            <a:endParaRPr lang="en-GB"/>
          </a:p>
        </p:txBody>
      </p:sp>
      <p:sp>
        <p:nvSpPr>
          <p:cNvPr id="5" name="Rectangle 5"/>
          <p:cNvSpPr>
            <a:spLocks noGrp="1" noChangeArrowheads="1"/>
          </p:cNvSpPr>
          <p:nvPr>
            <p:ph type="ftr" sz="quarter" idx="11"/>
          </p:nvPr>
        </p:nvSpPr>
        <p:spPr/>
        <p:txBody>
          <a:bodyPr/>
          <a:lstStyle>
            <a:lvl1pPr hangingPunct="0">
              <a:defRPr/>
            </a:lvl1pPr>
          </a:lstStyle>
          <a:p>
            <a:pPr>
              <a:defRPr/>
            </a:pPr>
            <a:endParaRPr/>
          </a:p>
        </p:txBody>
      </p:sp>
      <p:sp>
        <p:nvSpPr>
          <p:cNvPr id="6" name="Rectangle 6"/>
          <p:cNvSpPr>
            <a:spLocks noGrp="1" noChangeArrowheads="1"/>
          </p:cNvSpPr>
          <p:nvPr>
            <p:ph type="sldNum" sz="quarter" idx="12"/>
          </p:nvPr>
        </p:nvSpPr>
        <p:spPr/>
        <p:txBody>
          <a:bodyPr/>
          <a:lstStyle>
            <a:lvl1pPr hangingPunct="0">
              <a:defRPr/>
            </a:lvl1pPr>
          </a:lstStyle>
          <a:p>
            <a:pPr>
              <a:defRPr/>
            </a:pPr>
            <a:fld id="{4C614F81-A166-4D6C-AC4E-C6CED5F09C1C}" type="slidenum">
              <a:rPr lang="en-GB"/>
              <a:pPr>
                <a:defRPr/>
              </a:pPr>
              <a:t>‹#›</a:t>
            </a:fld>
            <a:endParaRPr lang="en-GB"/>
          </a:p>
        </p:txBody>
      </p:sp>
    </p:spTree>
    <p:extLst>
      <p:ext uri="{BB962C8B-B14F-4D97-AF65-F5344CB8AC3E}">
        <p14:creationId xmlns:p14="http://schemas.microsoft.com/office/powerpoint/2010/main" val="4151876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hangingPunct="0">
              <a:defRPr/>
            </a:lvl1pPr>
          </a:lstStyle>
          <a:p>
            <a:pPr>
              <a:defRPr/>
            </a:pPr>
            <a:endParaRPr lang="en-GB"/>
          </a:p>
        </p:txBody>
      </p:sp>
      <p:sp>
        <p:nvSpPr>
          <p:cNvPr id="6" name="Rectangle 5"/>
          <p:cNvSpPr>
            <a:spLocks noGrp="1" noChangeArrowheads="1"/>
          </p:cNvSpPr>
          <p:nvPr>
            <p:ph type="ftr" sz="quarter" idx="11"/>
          </p:nvPr>
        </p:nvSpPr>
        <p:spPr/>
        <p:txBody>
          <a:bodyPr/>
          <a:lstStyle>
            <a:lvl1pPr hangingPunct="0">
              <a:defRPr/>
            </a:lvl1pPr>
          </a:lstStyle>
          <a:p>
            <a:pPr>
              <a:defRPr/>
            </a:pPr>
            <a:endParaRPr/>
          </a:p>
        </p:txBody>
      </p:sp>
      <p:sp>
        <p:nvSpPr>
          <p:cNvPr id="7" name="Rectangle 6"/>
          <p:cNvSpPr>
            <a:spLocks noGrp="1" noChangeArrowheads="1"/>
          </p:cNvSpPr>
          <p:nvPr>
            <p:ph type="sldNum" sz="quarter" idx="12"/>
          </p:nvPr>
        </p:nvSpPr>
        <p:spPr/>
        <p:txBody>
          <a:bodyPr/>
          <a:lstStyle>
            <a:lvl1pPr hangingPunct="0">
              <a:defRPr/>
            </a:lvl1pPr>
          </a:lstStyle>
          <a:p>
            <a:pPr>
              <a:defRPr/>
            </a:pPr>
            <a:fld id="{06A75554-1E88-493C-A8D9-D17C51D2D34B}" type="slidenum">
              <a:rPr lang="en-GB"/>
              <a:pPr>
                <a:defRPr/>
              </a:pPr>
              <a:t>‹#›</a:t>
            </a:fld>
            <a:endParaRPr lang="en-GB"/>
          </a:p>
        </p:txBody>
      </p:sp>
    </p:spTree>
    <p:extLst>
      <p:ext uri="{BB962C8B-B14F-4D97-AF65-F5344CB8AC3E}">
        <p14:creationId xmlns:p14="http://schemas.microsoft.com/office/powerpoint/2010/main" val="3240945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hangingPunct="0">
              <a:defRPr/>
            </a:lvl1pPr>
          </a:lstStyle>
          <a:p>
            <a:pPr>
              <a:defRPr/>
            </a:pPr>
            <a:endParaRPr lang="en-GB"/>
          </a:p>
        </p:txBody>
      </p:sp>
      <p:sp>
        <p:nvSpPr>
          <p:cNvPr id="8" name="Rectangle 5"/>
          <p:cNvSpPr>
            <a:spLocks noGrp="1" noChangeArrowheads="1"/>
          </p:cNvSpPr>
          <p:nvPr>
            <p:ph type="ftr" sz="quarter" idx="11"/>
          </p:nvPr>
        </p:nvSpPr>
        <p:spPr/>
        <p:txBody>
          <a:bodyPr/>
          <a:lstStyle>
            <a:lvl1pPr hangingPunct="0">
              <a:defRPr/>
            </a:lvl1pPr>
          </a:lstStyle>
          <a:p>
            <a:pPr>
              <a:defRPr/>
            </a:pPr>
            <a:endParaRPr/>
          </a:p>
        </p:txBody>
      </p:sp>
      <p:sp>
        <p:nvSpPr>
          <p:cNvPr id="9" name="Rectangle 6"/>
          <p:cNvSpPr>
            <a:spLocks noGrp="1" noChangeArrowheads="1"/>
          </p:cNvSpPr>
          <p:nvPr>
            <p:ph type="sldNum" sz="quarter" idx="12"/>
          </p:nvPr>
        </p:nvSpPr>
        <p:spPr/>
        <p:txBody>
          <a:bodyPr/>
          <a:lstStyle>
            <a:lvl1pPr hangingPunct="0">
              <a:defRPr/>
            </a:lvl1pPr>
          </a:lstStyle>
          <a:p>
            <a:pPr>
              <a:defRPr/>
            </a:pPr>
            <a:fld id="{22B2FA60-4700-4086-8305-28E9BB0803F3}" type="slidenum">
              <a:rPr lang="en-GB"/>
              <a:pPr>
                <a:defRPr/>
              </a:pPr>
              <a:t>‹#›</a:t>
            </a:fld>
            <a:endParaRPr lang="en-GB"/>
          </a:p>
        </p:txBody>
      </p:sp>
    </p:spTree>
    <p:extLst>
      <p:ext uri="{BB962C8B-B14F-4D97-AF65-F5344CB8AC3E}">
        <p14:creationId xmlns:p14="http://schemas.microsoft.com/office/powerpoint/2010/main" val="896133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hangingPunct="0">
              <a:defRPr/>
            </a:lvl1pPr>
          </a:lstStyle>
          <a:p>
            <a:pPr>
              <a:defRPr/>
            </a:pPr>
            <a:endParaRPr lang="en-GB"/>
          </a:p>
        </p:txBody>
      </p:sp>
      <p:sp>
        <p:nvSpPr>
          <p:cNvPr id="4" name="Rectangle 5"/>
          <p:cNvSpPr>
            <a:spLocks noGrp="1" noChangeArrowheads="1"/>
          </p:cNvSpPr>
          <p:nvPr>
            <p:ph type="ftr" sz="quarter" idx="11"/>
          </p:nvPr>
        </p:nvSpPr>
        <p:spPr/>
        <p:txBody>
          <a:bodyPr/>
          <a:lstStyle>
            <a:lvl1pPr hangingPunct="0">
              <a:defRPr/>
            </a:lvl1pPr>
          </a:lstStyle>
          <a:p>
            <a:pPr>
              <a:defRPr/>
            </a:pPr>
            <a:endParaRPr/>
          </a:p>
        </p:txBody>
      </p:sp>
      <p:sp>
        <p:nvSpPr>
          <p:cNvPr id="5" name="Rectangle 6"/>
          <p:cNvSpPr>
            <a:spLocks noGrp="1" noChangeArrowheads="1"/>
          </p:cNvSpPr>
          <p:nvPr>
            <p:ph type="sldNum" sz="quarter" idx="12"/>
          </p:nvPr>
        </p:nvSpPr>
        <p:spPr/>
        <p:txBody>
          <a:bodyPr/>
          <a:lstStyle>
            <a:lvl1pPr hangingPunct="0">
              <a:defRPr/>
            </a:lvl1pPr>
          </a:lstStyle>
          <a:p>
            <a:pPr>
              <a:defRPr/>
            </a:pPr>
            <a:fld id="{9223A07D-163A-41E1-A450-CC433919D892}" type="slidenum">
              <a:rPr lang="en-GB"/>
              <a:pPr>
                <a:defRPr/>
              </a:pPr>
              <a:t>‹#›</a:t>
            </a:fld>
            <a:endParaRPr lang="en-GB"/>
          </a:p>
        </p:txBody>
      </p:sp>
    </p:spTree>
    <p:extLst>
      <p:ext uri="{BB962C8B-B14F-4D97-AF65-F5344CB8AC3E}">
        <p14:creationId xmlns:p14="http://schemas.microsoft.com/office/powerpoint/2010/main" val="305373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3ECAC5C-87BC-4360-9FB6-6A6E2B13F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63360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hangingPunct="0">
              <a:defRPr/>
            </a:lvl1pPr>
          </a:lstStyle>
          <a:p>
            <a:pPr>
              <a:defRPr/>
            </a:pPr>
            <a:endParaRPr lang="en-GB"/>
          </a:p>
        </p:txBody>
      </p:sp>
      <p:sp>
        <p:nvSpPr>
          <p:cNvPr id="3" name="Rectangle 5"/>
          <p:cNvSpPr>
            <a:spLocks noGrp="1" noChangeArrowheads="1"/>
          </p:cNvSpPr>
          <p:nvPr>
            <p:ph type="ftr" sz="quarter" idx="11"/>
          </p:nvPr>
        </p:nvSpPr>
        <p:spPr/>
        <p:txBody>
          <a:bodyPr/>
          <a:lstStyle>
            <a:lvl1pPr hangingPunct="0">
              <a:defRPr/>
            </a:lvl1pPr>
          </a:lstStyle>
          <a:p>
            <a:pPr>
              <a:defRPr/>
            </a:pPr>
            <a:endParaRPr/>
          </a:p>
        </p:txBody>
      </p:sp>
      <p:sp>
        <p:nvSpPr>
          <p:cNvPr id="4" name="Rectangle 6"/>
          <p:cNvSpPr>
            <a:spLocks noGrp="1" noChangeArrowheads="1"/>
          </p:cNvSpPr>
          <p:nvPr>
            <p:ph type="sldNum" sz="quarter" idx="12"/>
          </p:nvPr>
        </p:nvSpPr>
        <p:spPr/>
        <p:txBody>
          <a:bodyPr/>
          <a:lstStyle>
            <a:lvl1pPr hangingPunct="0">
              <a:defRPr/>
            </a:lvl1pPr>
          </a:lstStyle>
          <a:p>
            <a:pPr>
              <a:defRPr/>
            </a:pPr>
            <a:fld id="{FCBF20A3-1E82-41AF-8026-0BB61C60300C}" type="slidenum">
              <a:rPr lang="en-GB"/>
              <a:pPr>
                <a:defRPr/>
              </a:pPr>
              <a:t>‹#›</a:t>
            </a:fld>
            <a:endParaRPr lang="en-GB"/>
          </a:p>
        </p:txBody>
      </p:sp>
    </p:spTree>
    <p:extLst>
      <p:ext uri="{BB962C8B-B14F-4D97-AF65-F5344CB8AC3E}">
        <p14:creationId xmlns:p14="http://schemas.microsoft.com/office/powerpoint/2010/main" val="3389813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hangingPunct="0">
              <a:defRPr/>
            </a:lvl1pPr>
          </a:lstStyle>
          <a:p>
            <a:pPr>
              <a:defRPr/>
            </a:pPr>
            <a:endParaRPr lang="en-GB"/>
          </a:p>
        </p:txBody>
      </p:sp>
      <p:sp>
        <p:nvSpPr>
          <p:cNvPr id="6" name="Rectangle 5"/>
          <p:cNvSpPr>
            <a:spLocks noGrp="1" noChangeArrowheads="1"/>
          </p:cNvSpPr>
          <p:nvPr>
            <p:ph type="ftr" sz="quarter" idx="11"/>
          </p:nvPr>
        </p:nvSpPr>
        <p:spPr/>
        <p:txBody>
          <a:bodyPr/>
          <a:lstStyle>
            <a:lvl1pPr hangingPunct="0">
              <a:defRPr/>
            </a:lvl1pPr>
          </a:lstStyle>
          <a:p>
            <a:pPr>
              <a:defRPr/>
            </a:pPr>
            <a:endParaRPr/>
          </a:p>
        </p:txBody>
      </p:sp>
      <p:sp>
        <p:nvSpPr>
          <p:cNvPr id="7" name="Rectangle 6"/>
          <p:cNvSpPr>
            <a:spLocks noGrp="1" noChangeArrowheads="1"/>
          </p:cNvSpPr>
          <p:nvPr>
            <p:ph type="sldNum" sz="quarter" idx="12"/>
          </p:nvPr>
        </p:nvSpPr>
        <p:spPr/>
        <p:txBody>
          <a:bodyPr/>
          <a:lstStyle>
            <a:lvl1pPr hangingPunct="0">
              <a:defRPr/>
            </a:lvl1pPr>
          </a:lstStyle>
          <a:p>
            <a:pPr>
              <a:defRPr/>
            </a:pPr>
            <a:fld id="{57D135B9-D5ED-4F86-9E57-857C42BB89F3}" type="slidenum">
              <a:rPr lang="en-GB"/>
              <a:pPr>
                <a:defRPr/>
              </a:pPr>
              <a:t>‹#›</a:t>
            </a:fld>
            <a:endParaRPr lang="en-GB"/>
          </a:p>
        </p:txBody>
      </p:sp>
    </p:spTree>
    <p:extLst>
      <p:ext uri="{BB962C8B-B14F-4D97-AF65-F5344CB8AC3E}">
        <p14:creationId xmlns:p14="http://schemas.microsoft.com/office/powerpoint/2010/main" val="2496209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hangingPunct="0">
              <a:defRPr/>
            </a:lvl1pPr>
          </a:lstStyle>
          <a:p>
            <a:pPr>
              <a:defRPr/>
            </a:pPr>
            <a:endParaRPr lang="en-GB"/>
          </a:p>
        </p:txBody>
      </p:sp>
      <p:sp>
        <p:nvSpPr>
          <p:cNvPr id="6" name="Rectangle 5"/>
          <p:cNvSpPr>
            <a:spLocks noGrp="1" noChangeArrowheads="1"/>
          </p:cNvSpPr>
          <p:nvPr>
            <p:ph type="ftr" sz="quarter" idx="11"/>
          </p:nvPr>
        </p:nvSpPr>
        <p:spPr/>
        <p:txBody>
          <a:bodyPr/>
          <a:lstStyle>
            <a:lvl1pPr hangingPunct="0">
              <a:defRPr/>
            </a:lvl1pPr>
          </a:lstStyle>
          <a:p>
            <a:pPr>
              <a:defRPr/>
            </a:pPr>
            <a:endParaRPr/>
          </a:p>
        </p:txBody>
      </p:sp>
      <p:sp>
        <p:nvSpPr>
          <p:cNvPr id="7" name="Rectangle 6"/>
          <p:cNvSpPr>
            <a:spLocks noGrp="1" noChangeArrowheads="1"/>
          </p:cNvSpPr>
          <p:nvPr>
            <p:ph type="sldNum" sz="quarter" idx="12"/>
          </p:nvPr>
        </p:nvSpPr>
        <p:spPr/>
        <p:txBody>
          <a:bodyPr/>
          <a:lstStyle>
            <a:lvl1pPr hangingPunct="0">
              <a:defRPr/>
            </a:lvl1pPr>
          </a:lstStyle>
          <a:p>
            <a:pPr>
              <a:defRPr/>
            </a:pPr>
            <a:fld id="{51036D6D-B5D7-46D0-A158-3634DDCB6CE3}" type="slidenum">
              <a:rPr lang="en-GB"/>
              <a:pPr>
                <a:defRPr/>
              </a:pPr>
              <a:t>‹#›</a:t>
            </a:fld>
            <a:endParaRPr lang="en-GB"/>
          </a:p>
        </p:txBody>
      </p:sp>
    </p:spTree>
    <p:extLst>
      <p:ext uri="{BB962C8B-B14F-4D97-AF65-F5344CB8AC3E}">
        <p14:creationId xmlns:p14="http://schemas.microsoft.com/office/powerpoint/2010/main" val="1887319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hangingPunct="0">
              <a:defRPr/>
            </a:lvl1pPr>
          </a:lstStyle>
          <a:p>
            <a:pPr>
              <a:defRPr/>
            </a:pPr>
            <a:endParaRPr lang="en-GB"/>
          </a:p>
        </p:txBody>
      </p:sp>
      <p:sp>
        <p:nvSpPr>
          <p:cNvPr id="5" name="Rectangle 5"/>
          <p:cNvSpPr>
            <a:spLocks noGrp="1" noChangeArrowheads="1"/>
          </p:cNvSpPr>
          <p:nvPr>
            <p:ph type="ftr" sz="quarter" idx="11"/>
          </p:nvPr>
        </p:nvSpPr>
        <p:spPr/>
        <p:txBody>
          <a:bodyPr/>
          <a:lstStyle>
            <a:lvl1pPr hangingPunct="0">
              <a:defRPr/>
            </a:lvl1pPr>
          </a:lstStyle>
          <a:p>
            <a:pPr>
              <a:defRPr/>
            </a:pPr>
            <a:endParaRPr/>
          </a:p>
        </p:txBody>
      </p:sp>
      <p:sp>
        <p:nvSpPr>
          <p:cNvPr id="6" name="Rectangle 6"/>
          <p:cNvSpPr>
            <a:spLocks noGrp="1" noChangeArrowheads="1"/>
          </p:cNvSpPr>
          <p:nvPr>
            <p:ph type="sldNum" sz="quarter" idx="12"/>
          </p:nvPr>
        </p:nvSpPr>
        <p:spPr/>
        <p:txBody>
          <a:bodyPr/>
          <a:lstStyle>
            <a:lvl1pPr hangingPunct="0">
              <a:defRPr/>
            </a:lvl1pPr>
          </a:lstStyle>
          <a:p>
            <a:pPr>
              <a:defRPr/>
            </a:pPr>
            <a:fld id="{00EE3809-A569-4422-9CC6-7A8C057D321C}" type="slidenum">
              <a:rPr lang="en-GB"/>
              <a:pPr>
                <a:defRPr/>
              </a:pPr>
              <a:t>‹#›</a:t>
            </a:fld>
            <a:endParaRPr lang="en-GB"/>
          </a:p>
        </p:txBody>
      </p:sp>
    </p:spTree>
    <p:extLst>
      <p:ext uri="{BB962C8B-B14F-4D97-AF65-F5344CB8AC3E}">
        <p14:creationId xmlns:p14="http://schemas.microsoft.com/office/powerpoint/2010/main" val="3734062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hangingPunct="0">
              <a:defRPr/>
            </a:lvl1pPr>
          </a:lstStyle>
          <a:p>
            <a:pPr>
              <a:defRPr/>
            </a:pPr>
            <a:endParaRPr lang="en-GB"/>
          </a:p>
        </p:txBody>
      </p:sp>
      <p:sp>
        <p:nvSpPr>
          <p:cNvPr id="5" name="Rectangle 5"/>
          <p:cNvSpPr>
            <a:spLocks noGrp="1" noChangeArrowheads="1"/>
          </p:cNvSpPr>
          <p:nvPr>
            <p:ph type="ftr" sz="quarter" idx="11"/>
          </p:nvPr>
        </p:nvSpPr>
        <p:spPr/>
        <p:txBody>
          <a:bodyPr/>
          <a:lstStyle>
            <a:lvl1pPr hangingPunct="0">
              <a:defRPr/>
            </a:lvl1pPr>
          </a:lstStyle>
          <a:p>
            <a:pPr>
              <a:defRPr/>
            </a:pPr>
            <a:endParaRPr/>
          </a:p>
        </p:txBody>
      </p:sp>
      <p:sp>
        <p:nvSpPr>
          <p:cNvPr id="6" name="Rectangle 6"/>
          <p:cNvSpPr>
            <a:spLocks noGrp="1" noChangeArrowheads="1"/>
          </p:cNvSpPr>
          <p:nvPr>
            <p:ph type="sldNum" sz="quarter" idx="12"/>
          </p:nvPr>
        </p:nvSpPr>
        <p:spPr/>
        <p:txBody>
          <a:bodyPr/>
          <a:lstStyle>
            <a:lvl1pPr hangingPunct="0">
              <a:defRPr/>
            </a:lvl1pPr>
          </a:lstStyle>
          <a:p>
            <a:pPr>
              <a:defRPr/>
            </a:pPr>
            <a:fld id="{4BDB030E-7718-4FBE-9A4D-C311D6846FA9}" type="slidenum">
              <a:rPr lang="en-GB"/>
              <a:pPr>
                <a:defRPr/>
              </a:pPr>
              <a:t>‹#›</a:t>
            </a:fld>
            <a:endParaRPr lang="en-GB"/>
          </a:p>
        </p:txBody>
      </p:sp>
    </p:spTree>
    <p:extLst>
      <p:ext uri="{BB962C8B-B14F-4D97-AF65-F5344CB8AC3E}">
        <p14:creationId xmlns:p14="http://schemas.microsoft.com/office/powerpoint/2010/main" val="73145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281B9DD-BAA0-4C06-9963-F5485459A3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6253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D0DD8106-0B81-44AD-82CF-07410E7C07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1637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CC58BF8-27BB-4FDA-BA35-69497809486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4807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54BD425E-21E0-46BE-AC48-87CB027D3BB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68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F028904-52BB-44B4-A063-A239EB5CDC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4909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475DF8E-9491-4440-8DCA-B93BEA6B027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2618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453EBD67-A301-4721-8CD8-EF91B426A0A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58359093"/>
      </p:ext>
    </p:extLst>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3075"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hangingPunct="1">
              <a:defRPr sz="1400" b="0">
                <a:solidFill>
                  <a:srgbClr val="000000"/>
                </a:solidFill>
                <a:latin typeface="+mj-lt"/>
              </a:defRPr>
            </a:lvl1pPr>
          </a:lstStyle>
          <a:p>
            <a:pPr>
              <a:defRPr/>
            </a:pPr>
            <a:endParaRPr lang="en-GB">
              <a:sym typeface="Verdana Bold"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hangingPunct="1">
              <a:defRPr lang="en-GB" sz="1400" b="0" kern="1200">
                <a:solidFill>
                  <a:srgbClr val="000000"/>
                </a:solidFill>
                <a:latin typeface="+mj-lt"/>
                <a:ea typeface="+mn-ea"/>
                <a:cs typeface="+mn-cs"/>
              </a:defRPr>
            </a:lvl1pPr>
          </a:lstStyle>
          <a:p>
            <a:pPr>
              <a:defRPr/>
            </a:pPr>
            <a:endParaRPr lang="en-US">
              <a:sym typeface="Verdana Bold"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hangingPunct="1">
              <a:defRPr sz="1400" b="0">
                <a:solidFill>
                  <a:srgbClr val="000000"/>
                </a:solidFill>
                <a:latin typeface="Arial" charset="0"/>
              </a:defRPr>
            </a:lvl1pPr>
          </a:lstStyle>
          <a:p>
            <a:pPr>
              <a:defRPr/>
            </a:pPr>
            <a:fld id="{E15FCD7A-B47B-4603-8104-9C7E3F5BBC64}" type="slidenum">
              <a:rPr lang="en-GB">
                <a:sym typeface="Verdana Bold" charset="0"/>
              </a:rPr>
              <a:pPr>
                <a:defRPr/>
              </a:pPr>
              <a:t>‹#›</a:t>
            </a:fld>
            <a:endParaRPr lang="en-GB" dirty="0">
              <a:sym typeface="Verdana Bold" charset="0"/>
            </a:endParaRPr>
          </a:p>
        </p:txBody>
      </p:sp>
    </p:spTree>
    <p:extLst>
      <p:ext uri="{BB962C8B-B14F-4D97-AF65-F5344CB8AC3E}">
        <p14:creationId xmlns:p14="http://schemas.microsoft.com/office/powerpoint/2010/main" val="4507717"/>
      </p:ext>
    </p:extLst>
  </p:cSld>
  <p:clrMap bg1="lt1" tx1="dk1" bg2="lt2" tx2="dk2" accent1="accent1" accent2="accent2" accent3="accent3" accent4="accent4" accent5="accent5" accent6="accent6" hlink="hlink" folHlink="folHlink"/>
  <p:sldLayoutIdLst>
    <p:sldLayoutId id="2147484879"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978"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3075"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hangingPunct="1">
              <a:defRPr sz="1400" b="0">
                <a:solidFill>
                  <a:srgbClr val="000000"/>
                </a:solidFill>
                <a:latin typeface="+mj-lt"/>
              </a:defRPr>
            </a:lvl1pPr>
          </a:lstStyle>
          <a:p>
            <a:pPr>
              <a:defRPr/>
            </a:pPr>
            <a:endParaRPr lang="en-GB">
              <a:sym typeface="Verdana Bold"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hangingPunct="1">
              <a:defRPr lang="en-GB" sz="1400" b="0" kern="1200">
                <a:solidFill>
                  <a:srgbClr val="000000"/>
                </a:solidFill>
                <a:latin typeface="+mj-lt"/>
                <a:ea typeface="+mn-ea"/>
                <a:cs typeface="+mn-cs"/>
              </a:defRPr>
            </a:lvl1pPr>
          </a:lstStyle>
          <a:p>
            <a:pPr>
              <a:defRPr/>
            </a:pPr>
            <a:endParaRPr lang="en-US">
              <a:sym typeface="Verdana Bold"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hangingPunct="1">
              <a:defRPr sz="1400" b="0">
                <a:solidFill>
                  <a:srgbClr val="000000"/>
                </a:solidFill>
                <a:latin typeface="Arial" charset="0"/>
              </a:defRPr>
            </a:lvl1pPr>
          </a:lstStyle>
          <a:p>
            <a:pPr>
              <a:defRPr/>
            </a:pPr>
            <a:fld id="{14AA15A3-4355-47DE-9DE8-884ED3E683A2}" type="slidenum">
              <a:rPr lang="en-GB">
                <a:sym typeface="Verdana Bold" charset="0"/>
              </a:rPr>
              <a:pPr>
                <a:defRPr/>
              </a:pPr>
              <a:t>‹#›</a:t>
            </a:fld>
            <a:endParaRPr lang="en-GB" dirty="0">
              <a:sym typeface="Verdana Bold" charset="0"/>
            </a:endParaRPr>
          </a:p>
        </p:txBody>
      </p:sp>
    </p:spTree>
    <p:extLst>
      <p:ext uri="{BB962C8B-B14F-4D97-AF65-F5344CB8AC3E}">
        <p14:creationId xmlns:p14="http://schemas.microsoft.com/office/powerpoint/2010/main" val="3619131769"/>
      </p:ext>
    </p:extLst>
  </p:cSld>
  <p:clrMap bg1="lt1" tx1="dk1" bg2="lt2" tx2="dk2" accent1="accent1" accent2="accent2" accent3="accent3" accent4="accent4" accent5="accent5" accent6="accent6" hlink="hlink" folHlink="folHlink"/>
  <p:sldLayoutIdLst>
    <p:sldLayoutId id="2147484942" r:id="rId1"/>
    <p:sldLayoutId id="2147484943" r:id="rId2"/>
    <p:sldLayoutId id="2147484944" r:id="rId3"/>
    <p:sldLayoutId id="2147484945" r:id="rId4"/>
    <p:sldLayoutId id="2147484946" r:id="rId5"/>
    <p:sldLayoutId id="2147484947" r:id="rId6"/>
    <p:sldLayoutId id="2147484948" r:id="rId7"/>
    <p:sldLayoutId id="2147484949" r:id="rId8"/>
    <p:sldLayoutId id="2147484950" r:id="rId9"/>
    <p:sldLayoutId id="2147484951" r:id="rId10"/>
    <p:sldLayoutId id="2147484952"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een.ec.europa.e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ebgate.ec.europa.eu/fpfis/cms/farnet/" TargetMode="External"/><Relationship Id="rId2" Type="http://schemas.openxmlformats.org/officeDocument/2006/relationships/hyperlink" Target="https://enrd.ec.europa.eu/en/splash" TargetMode="External"/><Relationship Id="rId1" Type="http://schemas.openxmlformats.org/officeDocument/2006/relationships/slideLayout" Target="../slideLayouts/slideLayout13.xml"/><Relationship Id="rId4" Type="http://schemas.openxmlformats.org/officeDocument/2006/relationships/hyperlink" Target="https://webgate.ec.europa.eu/fpfis/cms/farnet/files/documents/Farnet_Brochure2020_EN_WEB.compressed.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GROW-ETIS@ec.europa.eu"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c.europa.eu/DocsRoom/documents/7203?locale=en"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92100" y="1917700"/>
            <a:ext cx="8394700" cy="2755900"/>
          </a:xfrm>
        </p:spPr>
        <p:txBody>
          <a:bodyPr/>
          <a:lstStyle/>
          <a:p>
            <a:pPr algn="ctr" eaLnBrk="1" hangingPunct="1"/>
            <a:r>
              <a:rPr lang="en-US" altLang="en-US" sz="2000" i="1" dirty="0" smtClean="0"/>
              <a:t>The European Strategy for more growth and jobs on coastal and maritime tourism: </a:t>
            </a:r>
            <a:br>
              <a:rPr lang="en-US" altLang="en-US" sz="2000" i="1" dirty="0" smtClean="0"/>
            </a:br>
            <a:r>
              <a:rPr lang="en-US" altLang="en-US" sz="2000" i="1" dirty="0" smtClean="0"/>
              <a:t>challenges and opportunities for the Baltic Sea area</a:t>
            </a:r>
            <a:br>
              <a:rPr lang="en-US" altLang="en-US" sz="2000" i="1" dirty="0" smtClean="0"/>
            </a:br>
            <a:r>
              <a:rPr lang="en-US" altLang="en-US" sz="2000" i="1" dirty="0"/>
              <a:t/>
            </a:r>
            <a:br>
              <a:rPr lang="en-US" altLang="en-US" sz="2000" i="1" dirty="0"/>
            </a:br>
            <a:r>
              <a:rPr lang="en-US" altLang="en-US" sz="2000" b="0" i="1" dirty="0" smtClean="0"/>
              <a:t>Gdansk, 22 September 2015</a:t>
            </a:r>
          </a:p>
        </p:txBody>
      </p:sp>
      <p:sp>
        <p:nvSpPr>
          <p:cNvPr id="5123" name="Subtitle 2"/>
          <p:cNvSpPr>
            <a:spLocks noGrp="1"/>
          </p:cNvSpPr>
          <p:nvPr>
            <p:ph type="subTitle" idx="4294967295"/>
          </p:nvPr>
        </p:nvSpPr>
        <p:spPr>
          <a:xfrm>
            <a:off x="2924175" y="5200650"/>
            <a:ext cx="5970588" cy="1039813"/>
          </a:xfrm>
        </p:spPr>
        <p:txBody>
          <a:bodyPr/>
          <a:lstStyle/>
          <a:p>
            <a:pPr marL="0" indent="0" algn="just" eaLnBrk="1" hangingPunct="1">
              <a:buFont typeface="Wingdings" pitchFamily="2" charset="2"/>
              <a:buNone/>
            </a:pPr>
            <a:r>
              <a:rPr lang="en-US" altLang="en-US" sz="1800" b="1" i="0" smtClean="0">
                <a:solidFill>
                  <a:schemeClr val="bg1"/>
                </a:solidFill>
              </a:rPr>
              <a:t>Cinzia De Marzo</a:t>
            </a:r>
            <a:r>
              <a:rPr lang="en-US" altLang="en-US" sz="1800" b="1" smtClean="0">
                <a:solidFill>
                  <a:schemeClr val="bg1"/>
                </a:solidFill>
              </a:rPr>
              <a:t>, </a:t>
            </a:r>
            <a:r>
              <a:rPr lang="en-US" altLang="en-US" sz="1800" i="0" u="sng" smtClean="0">
                <a:solidFill>
                  <a:schemeClr val="bg1"/>
                </a:solidFill>
              </a:rPr>
              <a:t>Policy officer, DG Internal market, Entrepreneurship, Industry, SMEs, European Commission</a:t>
            </a:r>
          </a:p>
        </p:txBody>
      </p:sp>
      <p:pic>
        <p:nvPicPr>
          <p:cNvPr id="51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5213350"/>
            <a:ext cx="19145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2252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936625"/>
          </a:xfrm>
        </p:spPr>
        <p:txBody>
          <a:bodyPr/>
          <a:lstStyle/>
          <a:p>
            <a:r>
              <a:rPr lang="fr-BE" sz="2400" dirty="0" smtClean="0"/>
              <a:t>The </a:t>
            </a:r>
            <a:r>
              <a:rPr lang="fr-BE" sz="2400" dirty="0" err="1" smtClean="0"/>
              <a:t>stakeholders</a:t>
            </a:r>
            <a:r>
              <a:rPr lang="fr-BE" sz="2400" dirty="0" smtClean="0"/>
              <a:t> </a:t>
            </a:r>
            <a:r>
              <a:rPr lang="fr-BE" sz="2400" dirty="0" err="1" smtClean="0"/>
              <a:t>regional</a:t>
            </a:r>
            <a:r>
              <a:rPr lang="fr-BE" sz="2400" dirty="0" smtClean="0"/>
              <a:t> dialogue on </a:t>
            </a:r>
            <a:r>
              <a:rPr lang="fr-BE" sz="2400" dirty="0" err="1" smtClean="0"/>
              <a:t>cruise</a:t>
            </a:r>
            <a:endParaRPr lang="en-GB" sz="2400" dirty="0"/>
          </a:p>
        </p:txBody>
      </p:sp>
      <p:sp>
        <p:nvSpPr>
          <p:cNvPr id="3" name="Content Placeholder 2"/>
          <p:cNvSpPr>
            <a:spLocks noGrp="1"/>
          </p:cNvSpPr>
          <p:nvPr>
            <p:ph idx="1"/>
          </p:nvPr>
        </p:nvSpPr>
        <p:spPr>
          <a:xfrm>
            <a:off x="395536" y="2204864"/>
            <a:ext cx="8229600" cy="3633788"/>
          </a:xfrm>
        </p:spPr>
        <p:txBody>
          <a:bodyPr/>
          <a:lstStyle/>
          <a:p>
            <a:r>
              <a:rPr lang="en-GB" sz="1600" b="1" dirty="0" smtClean="0"/>
              <a:t>The first </a:t>
            </a:r>
            <a:r>
              <a:rPr lang="en-GB" sz="1600" b="1" dirty="0"/>
              <a:t>regional dialogue between</a:t>
            </a:r>
            <a:r>
              <a:rPr lang="en-GB" sz="1600" dirty="0"/>
              <a:t> </a:t>
            </a:r>
            <a:r>
              <a:rPr lang="en-GB" sz="1600" b="1" dirty="0"/>
              <a:t>cruise tourism </a:t>
            </a:r>
            <a:r>
              <a:rPr lang="en-GB" sz="1600" b="1" dirty="0" smtClean="0"/>
              <a:t>stakeholder</a:t>
            </a:r>
            <a:r>
              <a:rPr lang="en-GB" sz="1600" dirty="0" smtClean="0"/>
              <a:t> </a:t>
            </a:r>
            <a:r>
              <a:rPr lang="en-GB" sz="1600" dirty="0"/>
              <a:t>will take place on 14 October 2015 in </a:t>
            </a:r>
            <a:r>
              <a:rPr lang="en-GB" sz="1600" dirty="0" err="1"/>
              <a:t>Olbia</a:t>
            </a:r>
            <a:r>
              <a:rPr lang="en-GB" sz="1600" dirty="0"/>
              <a:t>, Sardinia, </a:t>
            </a:r>
            <a:r>
              <a:rPr lang="en-GB" sz="1600" dirty="0" smtClean="0"/>
              <a:t>Italy, in parallel with the General Assembly of </a:t>
            </a:r>
            <a:r>
              <a:rPr lang="en-GB" sz="1600" dirty="0" err="1" smtClean="0"/>
              <a:t>Medcruise</a:t>
            </a:r>
            <a:r>
              <a:rPr lang="en-GB" sz="1600" dirty="0" smtClean="0"/>
              <a:t>.</a:t>
            </a:r>
          </a:p>
          <a:p>
            <a:pPr marL="0" indent="0">
              <a:buNone/>
            </a:pPr>
            <a:r>
              <a:rPr lang="en-GB" sz="1600" dirty="0"/>
              <a:t> </a:t>
            </a:r>
          </a:p>
          <a:p>
            <a:pPr algn="just"/>
            <a:r>
              <a:rPr lang="en-GB" sz="1600" dirty="0"/>
              <a:t>The event will take the format of an operational working </a:t>
            </a:r>
            <a:r>
              <a:rPr lang="en-GB" sz="1600" dirty="0" smtClean="0"/>
              <a:t>group and </a:t>
            </a:r>
            <a:r>
              <a:rPr lang="en-GB" sz="1600" dirty="0"/>
              <a:t>therefore there will be a </a:t>
            </a:r>
            <a:r>
              <a:rPr lang="en-GB" sz="1600" b="1" dirty="0"/>
              <a:t>limited number of participants </a:t>
            </a:r>
            <a:r>
              <a:rPr lang="en-GB" sz="1600" dirty="0" smtClean="0"/>
              <a:t>from </a:t>
            </a:r>
            <a:r>
              <a:rPr lang="en-GB" sz="1600" dirty="0"/>
              <a:t>the three stakeholders group, namely cruise operators, ports and destinations of the Mediterranean. </a:t>
            </a:r>
          </a:p>
          <a:p>
            <a:pPr marL="0" indent="0">
              <a:buNone/>
            </a:pPr>
            <a:r>
              <a:rPr lang="en-GB" sz="1600" dirty="0"/>
              <a:t> </a:t>
            </a:r>
          </a:p>
          <a:p>
            <a:pPr algn="just"/>
            <a:r>
              <a:rPr lang="en-GB" sz="1600" dirty="0"/>
              <a:t>It aims at delivering </a:t>
            </a:r>
            <a:r>
              <a:rPr lang="en-GB" sz="1600" b="1" dirty="0"/>
              <a:t>concrete outcomes</a:t>
            </a:r>
            <a:r>
              <a:rPr lang="en-GB" sz="1600" dirty="0"/>
              <a:t>, to be continuously developed in the </a:t>
            </a:r>
            <a:r>
              <a:rPr lang="en-GB" sz="1600" dirty="0" smtClean="0"/>
              <a:t>future and it can represent a model to be replicated in other sea basins areas, such as </a:t>
            </a:r>
            <a:r>
              <a:rPr lang="en-GB" sz="1600" b="1" dirty="0" smtClean="0"/>
              <a:t>Baltic,</a:t>
            </a:r>
            <a:r>
              <a:rPr lang="en-GB" sz="1600" dirty="0" smtClean="0"/>
              <a:t> Atlantic, North Sea.</a:t>
            </a:r>
          </a:p>
          <a:p>
            <a:pPr algn="just"/>
            <a:endParaRPr lang="fr-BE" sz="1600" dirty="0" smtClean="0"/>
          </a:p>
          <a:p>
            <a:pPr algn="just"/>
            <a:r>
              <a:rPr lang="fr-BE" sz="1600" dirty="0" smtClean="0"/>
              <a:t>The issue of </a:t>
            </a:r>
            <a:r>
              <a:rPr lang="fr-BE" sz="1600" b="1" dirty="0" smtClean="0"/>
              <a:t>promotion of the </a:t>
            </a:r>
            <a:r>
              <a:rPr lang="fr-BE" sz="1600" b="1" dirty="0" err="1" smtClean="0"/>
              <a:t>inland</a:t>
            </a:r>
            <a:r>
              <a:rPr lang="fr-BE" sz="1600" b="1" dirty="0" smtClean="0"/>
              <a:t> (rural area as </a:t>
            </a:r>
            <a:r>
              <a:rPr lang="fr-BE" sz="1600" b="1" dirty="0" err="1" smtClean="0"/>
              <a:t>well</a:t>
            </a:r>
            <a:r>
              <a:rPr lang="fr-BE" sz="1600" b="1" dirty="0" smtClean="0"/>
              <a:t>)</a:t>
            </a:r>
            <a:r>
              <a:rPr lang="fr-BE" sz="1600" dirty="0" smtClean="0"/>
              <a:t>, </a:t>
            </a:r>
            <a:r>
              <a:rPr lang="fr-BE" sz="1400" dirty="0" smtClean="0"/>
              <a:t>(</a:t>
            </a:r>
            <a:r>
              <a:rPr lang="fr-BE" sz="1400" dirty="0" smtClean="0">
                <a:solidFill>
                  <a:srgbClr val="FF0000"/>
                </a:solidFill>
              </a:rPr>
              <a:t>action 11 of the CMT </a:t>
            </a:r>
            <a:r>
              <a:rPr lang="fr-BE" sz="1400" dirty="0" err="1" smtClean="0">
                <a:solidFill>
                  <a:srgbClr val="FF0000"/>
                </a:solidFill>
              </a:rPr>
              <a:t>Strategy</a:t>
            </a:r>
            <a:r>
              <a:rPr lang="fr-BE" sz="1400" dirty="0" smtClean="0"/>
              <a:t> encourage the diversification and </a:t>
            </a:r>
            <a:r>
              <a:rPr lang="fr-BE" sz="1400" dirty="0" err="1" smtClean="0"/>
              <a:t>integration</a:t>
            </a:r>
            <a:r>
              <a:rPr lang="fr-BE" sz="1400" dirty="0" smtClean="0"/>
              <a:t> of </a:t>
            </a:r>
            <a:r>
              <a:rPr lang="fr-BE" sz="1400" dirty="0" err="1" smtClean="0"/>
              <a:t>coastal</a:t>
            </a:r>
            <a:r>
              <a:rPr lang="fr-BE" sz="1400" dirty="0" smtClean="0"/>
              <a:t> and </a:t>
            </a:r>
            <a:r>
              <a:rPr lang="fr-BE" sz="1400" dirty="0" err="1" smtClean="0"/>
              <a:t>inland</a:t>
            </a:r>
            <a:r>
              <a:rPr lang="fr-BE" sz="1400" dirty="0" smtClean="0"/>
              <a:t> </a:t>
            </a:r>
            <a:r>
              <a:rPr lang="fr-BE" sz="1400" dirty="0" err="1" smtClean="0"/>
              <a:t>attractors</a:t>
            </a:r>
            <a:r>
              <a:rPr lang="fr-BE" sz="1400" dirty="0" smtClean="0"/>
              <a:t>, </a:t>
            </a:r>
            <a:r>
              <a:rPr lang="fr-BE" sz="1400" dirty="0" err="1" smtClean="0"/>
              <a:t>including</a:t>
            </a:r>
            <a:r>
              <a:rPr lang="fr-BE" sz="1400" dirty="0" smtClean="0"/>
              <a:t> </a:t>
            </a:r>
            <a:r>
              <a:rPr lang="fr-BE" sz="1400" dirty="0" err="1" smtClean="0"/>
              <a:t>through</a:t>
            </a:r>
            <a:r>
              <a:rPr lang="fr-BE" sz="1400" dirty="0" smtClean="0"/>
              <a:t> </a:t>
            </a:r>
            <a:r>
              <a:rPr lang="fr-BE" sz="1400" dirty="0" err="1" smtClean="0"/>
              <a:t>thematic</a:t>
            </a:r>
            <a:r>
              <a:rPr lang="fr-BE" sz="1400" dirty="0" smtClean="0"/>
              <a:t> </a:t>
            </a:r>
            <a:r>
              <a:rPr lang="fr-BE" sz="1400" dirty="0" err="1" smtClean="0"/>
              <a:t>itineraries</a:t>
            </a:r>
            <a:r>
              <a:rPr lang="fr-BE" sz="1400" dirty="0" smtClean="0"/>
              <a:t> </a:t>
            </a:r>
            <a:r>
              <a:rPr lang="fr-BE" sz="1400" dirty="0" err="1" smtClean="0"/>
              <a:t>like</a:t>
            </a:r>
            <a:r>
              <a:rPr lang="fr-BE" sz="1400" dirty="0" smtClean="0"/>
              <a:t> cultural, </a:t>
            </a:r>
            <a:r>
              <a:rPr lang="fr-BE" sz="1400" dirty="0" err="1" smtClean="0"/>
              <a:t>religious</a:t>
            </a:r>
            <a:r>
              <a:rPr lang="fr-BE" sz="1400" dirty="0" smtClean="0"/>
              <a:t> or </a:t>
            </a:r>
            <a:r>
              <a:rPr lang="fr-BE" sz="1400" dirty="0" err="1" smtClean="0"/>
              <a:t>ancient</a:t>
            </a:r>
            <a:r>
              <a:rPr lang="fr-BE" sz="1400" dirty="0" smtClean="0"/>
              <a:t> </a:t>
            </a:r>
            <a:r>
              <a:rPr lang="fr-BE" sz="1400" dirty="0" err="1" smtClean="0"/>
              <a:t>trade</a:t>
            </a:r>
            <a:r>
              <a:rPr lang="fr-BE" sz="1400" dirty="0" smtClean="0"/>
              <a:t> routes)</a:t>
            </a:r>
            <a:endParaRPr lang="en-GB" sz="1400" dirty="0"/>
          </a:p>
        </p:txBody>
      </p:sp>
    </p:spTree>
    <p:extLst>
      <p:ext uri="{BB962C8B-B14F-4D97-AF65-F5344CB8AC3E}">
        <p14:creationId xmlns:p14="http://schemas.microsoft.com/office/powerpoint/2010/main" val="32559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96752"/>
            <a:ext cx="8229600" cy="936625"/>
          </a:xfrm>
        </p:spPr>
        <p:txBody>
          <a:bodyPr/>
          <a:lstStyle/>
          <a:p>
            <a:pPr algn="ctr"/>
            <a:r>
              <a:rPr lang="fr-BE" sz="2000" dirty="0" smtClean="0"/>
              <a:t>The </a:t>
            </a:r>
            <a:r>
              <a:rPr lang="fr-BE" sz="2000" dirty="0" err="1" smtClean="0"/>
              <a:t>revised</a:t>
            </a:r>
            <a:r>
              <a:rPr lang="fr-BE" sz="2000" dirty="0" smtClean="0"/>
              <a:t> EUSBR Action Plan ¨[10.09.15]</a:t>
            </a:r>
            <a:br>
              <a:rPr lang="fr-BE" sz="2000" dirty="0" smtClean="0"/>
            </a:br>
            <a:r>
              <a:rPr lang="fr-BE" sz="1800" dirty="0" smtClean="0"/>
              <a:t> </a:t>
            </a:r>
            <a:r>
              <a:rPr lang="fr-BE" sz="1800" b="0" dirty="0" smtClean="0"/>
              <a:t>in line </a:t>
            </a:r>
            <a:r>
              <a:rPr lang="fr-BE" sz="1800" b="0" dirty="0" err="1" smtClean="0"/>
              <a:t>with</a:t>
            </a:r>
            <a:r>
              <a:rPr lang="fr-BE" sz="1800" b="0" dirty="0" smtClean="0"/>
              <a:t> the </a:t>
            </a:r>
            <a:r>
              <a:rPr lang="fr-BE" sz="1800" b="0" dirty="0" err="1" smtClean="0"/>
              <a:t>implementation</a:t>
            </a:r>
            <a:r>
              <a:rPr lang="fr-BE" sz="1800" b="0" dirty="0" smtClean="0"/>
              <a:t> of the CMT</a:t>
            </a:r>
            <a:endParaRPr lang="en-GB" sz="1800" b="0" dirty="0"/>
          </a:p>
        </p:txBody>
      </p:sp>
      <p:sp>
        <p:nvSpPr>
          <p:cNvPr id="3" name="Content Placeholder 2"/>
          <p:cNvSpPr>
            <a:spLocks noGrp="1"/>
          </p:cNvSpPr>
          <p:nvPr>
            <p:ph idx="1"/>
          </p:nvPr>
        </p:nvSpPr>
        <p:spPr>
          <a:xfrm>
            <a:off x="395536" y="2060848"/>
            <a:ext cx="8229600" cy="3633788"/>
          </a:xfrm>
        </p:spPr>
        <p:txBody>
          <a:bodyPr/>
          <a:lstStyle/>
          <a:p>
            <a:pPr algn="just"/>
            <a:r>
              <a:rPr lang="fr-BE" sz="1400" b="1" dirty="0" smtClean="0"/>
              <a:t>The Policy Area- PA </a:t>
            </a:r>
            <a:r>
              <a:rPr lang="fr-BE" sz="1400" dirty="0" smtClean="0"/>
              <a:t>: </a:t>
            </a:r>
            <a:r>
              <a:rPr lang="fr-BE" sz="1400" b="1" dirty="0" smtClean="0"/>
              <a:t>Tourism-</a:t>
            </a:r>
            <a:r>
              <a:rPr lang="fr-BE" sz="1400" dirty="0" smtClean="0"/>
              <a:t> </a:t>
            </a:r>
            <a:r>
              <a:rPr lang="fr-BE" sz="1400" dirty="0" err="1" smtClean="0"/>
              <a:t>reinforcing</a:t>
            </a:r>
            <a:r>
              <a:rPr lang="fr-BE" sz="1400" dirty="0" smtClean="0"/>
              <a:t> </a:t>
            </a:r>
            <a:r>
              <a:rPr lang="fr-BE" sz="1400" dirty="0" err="1" smtClean="0"/>
              <a:t>cohesiveness</a:t>
            </a:r>
            <a:r>
              <a:rPr lang="fr-BE" sz="1400" dirty="0" smtClean="0"/>
              <a:t> of the macro-</a:t>
            </a:r>
            <a:r>
              <a:rPr lang="fr-BE" sz="1400" dirty="0" err="1" smtClean="0"/>
              <a:t>region</a:t>
            </a:r>
            <a:r>
              <a:rPr lang="fr-BE" sz="1400" dirty="0" smtClean="0"/>
              <a:t> </a:t>
            </a:r>
            <a:r>
              <a:rPr lang="fr-BE" sz="1400" dirty="0" err="1" smtClean="0"/>
              <a:t>through</a:t>
            </a:r>
            <a:r>
              <a:rPr lang="fr-BE" sz="1400" dirty="0" smtClean="0"/>
              <a:t> </a:t>
            </a:r>
            <a:r>
              <a:rPr lang="fr-BE" sz="1400" dirty="0" err="1" smtClean="0"/>
              <a:t>tourism</a:t>
            </a:r>
            <a:r>
              <a:rPr lang="fr-BE" sz="1400" dirty="0" smtClean="0"/>
              <a:t> </a:t>
            </a:r>
          </a:p>
          <a:p>
            <a:pPr algn="just"/>
            <a:endParaRPr lang="fr-BE" sz="1400" dirty="0" smtClean="0"/>
          </a:p>
          <a:p>
            <a:pPr algn="just"/>
            <a:r>
              <a:rPr lang="fr-BE" sz="1400" dirty="0" err="1" smtClean="0"/>
              <a:t>Overall</a:t>
            </a:r>
            <a:r>
              <a:rPr lang="fr-BE" sz="1400" dirty="0" smtClean="0"/>
              <a:t> </a:t>
            </a:r>
            <a:r>
              <a:rPr lang="fr-BE" sz="1400" dirty="0" err="1" smtClean="0"/>
              <a:t>aim</a:t>
            </a:r>
            <a:r>
              <a:rPr lang="fr-BE" sz="1400" dirty="0" smtClean="0"/>
              <a:t> of </a:t>
            </a:r>
            <a:r>
              <a:rPr lang="fr-BE" sz="1400" dirty="0" err="1" smtClean="0"/>
              <a:t>policy</a:t>
            </a:r>
            <a:r>
              <a:rPr lang="fr-BE" sz="1400" dirty="0" smtClean="0"/>
              <a:t> area '</a:t>
            </a:r>
            <a:r>
              <a:rPr lang="fr-BE" sz="1400" b="1" dirty="0" smtClean="0"/>
              <a:t>Tourism</a:t>
            </a:r>
            <a:r>
              <a:rPr lang="fr-BE" sz="1400" dirty="0" smtClean="0"/>
              <a:t>': </a:t>
            </a:r>
            <a:r>
              <a:rPr lang="fr-BE" sz="1400" dirty="0" err="1" smtClean="0"/>
              <a:t>develop</a:t>
            </a:r>
            <a:r>
              <a:rPr lang="fr-BE" sz="1400" dirty="0" smtClean="0"/>
              <a:t> the </a:t>
            </a:r>
            <a:r>
              <a:rPr lang="fr-BE" sz="1400" dirty="0" err="1" smtClean="0"/>
              <a:t>Baltic</a:t>
            </a:r>
            <a:r>
              <a:rPr lang="fr-BE" sz="1400" dirty="0" smtClean="0"/>
              <a:t> Sea </a:t>
            </a:r>
            <a:r>
              <a:rPr lang="fr-BE" sz="1400" dirty="0" err="1" smtClean="0"/>
              <a:t>Region</a:t>
            </a:r>
            <a:r>
              <a:rPr lang="fr-BE" sz="1400" dirty="0" smtClean="0"/>
              <a:t> as a </a:t>
            </a:r>
            <a:r>
              <a:rPr lang="fr-BE" sz="1400" dirty="0" err="1" smtClean="0"/>
              <a:t>common</a:t>
            </a:r>
            <a:r>
              <a:rPr lang="fr-BE" sz="1400" dirty="0" smtClean="0"/>
              <a:t> </a:t>
            </a:r>
            <a:r>
              <a:rPr lang="fr-BE" sz="1400" dirty="0" err="1" smtClean="0"/>
              <a:t>tourism</a:t>
            </a:r>
            <a:r>
              <a:rPr lang="fr-BE" sz="1400" dirty="0" smtClean="0"/>
              <a:t> destination. </a:t>
            </a:r>
            <a:r>
              <a:rPr lang="fr-BE" sz="1400" b="1" dirty="0" err="1" smtClean="0"/>
              <a:t>Coastal</a:t>
            </a:r>
            <a:r>
              <a:rPr lang="fr-BE" sz="1400" b="1" dirty="0" smtClean="0"/>
              <a:t> and maritime </a:t>
            </a:r>
            <a:r>
              <a:rPr lang="fr-BE" sz="1400" b="1" dirty="0" err="1" smtClean="0"/>
              <a:t>plays</a:t>
            </a:r>
            <a:r>
              <a:rPr lang="fr-BE" sz="1400" b="1" dirty="0" smtClean="0"/>
              <a:t> a </a:t>
            </a:r>
            <a:r>
              <a:rPr lang="fr-BE" sz="1400" b="1" dirty="0" err="1" smtClean="0"/>
              <a:t>significant</a:t>
            </a:r>
            <a:r>
              <a:rPr lang="fr-BE" sz="1400" b="1" dirty="0" smtClean="0"/>
              <a:t> </a:t>
            </a:r>
            <a:r>
              <a:rPr lang="fr-BE" sz="1400" b="1" dirty="0" err="1" smtClean="0"/>
              <a:t>role</a:t>
            </a:r>
            <a:r>
              <a:rPr lang="fr-BE" sz="1400" b="1" dirty="0" smtClean="0"/>
              <a:t>.</a:t>
            </a:r>
          </a:p>
          <a:p>
            <a:pPr algn="just"/>
            <a:endParaRPr lang="fr-BE" sz="1400" b="1" dirty="0"/>
          </a:p>
          <a:p>
            <a:pPr algn="just"/>
            <a:r>
              <a:rPr lang="fr-BE" sz="1400" b="1" dirty="0" smtClean="0"/>
              <a:t>Challenges on </a:t>
            </a:r>
            <a:r>
              <a:rPr lang="fr-BE" sz="1400" b="1" dirty="0" err="1" smtClean="0"/>
              <a:t>tourism</a:t>
            </a:r>
            <a:r>
              <a:rPr lang="fr-BE" sz="1400" b="1" dirty="0"/>
              <a:t> </a:t>
            </a:r>
            <a:r>
              <a:rPr lang="fr-BE" sz="1400" b="1" dirty="0" smtClean="0"/>
              <a:t>in the </a:t>
            </a:r>
            <a:r>
              <a:rPr lang="fr-BE" sz="1400" b="1" dirty="0" err="1" smtClean="0"/>
              <a:t>Baltic</a:t>
            </a:r>
            <a:r>
              <a:rPr lang="fr-BE" sz="1400" b="1" dirty="0" smtClean="0"/>
              <a:t> </a:t>
            </a:r>
            <a:r>
              <a:rPr lang="fr-BE" sz="1400" b="1" dirty="0" err="1" smtClean="0"/>
              <a:t>sea</a:t>
            </a:r>
            <a:r>
              <a:rPr lang="fr-BE" sz="1400" b="1" dirty="0" smtClean="0"/>
              <a:t> </a:t>
            </a:r>
            <a:r>
              <a:rPr lang="fr-BE" sz="1400" b="1" dirty="0" err="1" smtClean="0"/>
              <a:t>Regions</a:t>
            </a:r>
            <a:r>
              <a:rPr lang="fr-BE" sz="1400" b="1" dirty="0" smtClean="0"/>
              <a:t>:</a:t>
            </a:r>
          </a:p>
          <a:p>
            <a:pPr algn="just">
              <a:buFont typeface="Wingdings" panose="05000000000000000000" pitchFamily="2" charset="2"/>
              <a:buChar char="ü"/>
            </a:pPr>
            <a:r>
              <a:rPr lang="fr-BE" sz="1400" dirty="0" smtClean="0"/>
              <a:t>Fragmentation and non-</a:t>
            </a:r>
            <a:r>
              <a:rPr lang="fr-BE" sz="1400" dirty="0" err="1" smtClean="0"/>
              <a:t>cooperative</a:t>
            </a:r>
            <a:r>
              <a:rPr lang="fr-BE" sz="1400" dirty="0" smtClean="0"/>
              <a:t> </a:t>
            </a:r>
            <a:r>
              <a:rPr lang="fr-BE" sz="1400" dirty="0" err="1" smtClean="0"/>
              <a:t>approaches</a:t>
            </a:r>
            <a:endParaRPr lang="fr-BE" sz="1400" dirty="0" smtClean="0"/>
          </a:p>
          <a:p>
            <a:pPr algn="just">
              <a:buFont typeface="Wingdings" panose="05000000000000000000" pitchFamily="2" charset="2"/>
              <a:buChar char="ü"/>
            </a:pPr>
            <a:r>
              <a:rPr lang="fr-BE" sz="1400" dirty="0" err="1" smtClean="0"/>
              <a:t>lacks</a:t>
            </a:r>
            <a:r>
              <a:rPr lang="fr-BE" sz="1400" dirty="0" smtClean="0"/>
              <a:t> of a </a:t>
            </a:r>
            <a:r>
              <a:rPr lang="fr-BE" sz="1400" dirty="0" err="1" smtClean="0"/>
              <a:t>comprehensive</a:t>
            </a:r>
            <a:r>
              <a:rPr lang="fr-BE" sz="1400" dirty="0" smtClean="0"/>
              <a:t> </a:t>
            </a:r>
            <a:r>
              <a:rPr lang="fr-BE" sz="1400" dirty="0" err="1" smtClean="0"/>
              <a:t>institutional</a:t>
            </a:r>
            <a:r>
              <a:rPr lang="fr-BE" sz="1400" dirty="0" smtClean="0"/>
              <a:t> </a:t>
            </a:r>
            <a:r>
              <a:rPr lang="fr-BE" sz="1400" dirty="0" smtClean="0"/>
              <a:t>and </a:t>
            </a:r>
            <a:r>
              <a:rPr lang="fr-BE" sz="1400" dirty="0" err="1" smtClean="0"/>
              <a:t>political</a:t>
            </a:r>
            <a:r>
              <a:rPr lang="fr-BE" sz="1400" dirty="0" smtClean="0"/>
              <a:t> </a:t>
            </a:r>
            <a:r>
              <a:rPr lang="fr-BE" sz="1400" dirty="0" err="1" smtClean="0"/>
              <a:t>framework</a:t>
            </a:r>
            <a:r>
              <a:rPr lang="fr-BE" sz="1400" dirty="0" smtClean="0"/>
              <a:t>.</a:t>
            </a:r>
          </a:p>
          <a:p>
            <a:pPr algn="just"/>
            <a:endParaRPr lang="fr-BE" sz="1400" dirty="0" smtClean="0"/>
          </a:p>
          <a:p>
            <a:pPr algn="just"/>
            <a:r>
              <a:rPr lang="fr-BE" sz="1400" b="1" dirty="0" smtClean="0"/>
              <a:t>On </a:t>
            </a:r>
            <a:r>
              <a:rPr lang="fr-BE" sz="1400" b="1" dirty="0" err="1" smtClean="0"/>
              <a:t>going</a:t>
            </a:r>
            <a:r>
              <a:rPr lang="fr-BE" sz="1400" dirty="0"/>
              <a:t> </a:t>
            </a:r>
            <a:r>
              <a:rPr lang="fr-BE" sz="1400" b="1" dirty="0" smtClean="0"/>
              <a:t>actions/ </a:t>
            </a:r>
            <a:r>
              <a:rPr lang="fr-BE" sz="1400" b="1" dirty="0" err="1" smtClean="0"/>
              <a:t>flagships</a:t>
            </a:r>
            <a:endParaRPr lang="fr-BE" sz="1400" b="1" dirty="0" smtClean="0"/>
          </a:p>
          <a:p>
            <a:pPr algn="just">
              <a:buFont typeface="Wingdings" panose="05000000000000000000" pitchFamily="2" charset="2"/>
              <a:buChar char="ü"/>
            </a:pPr>
            <a:r>
              <a:rPr lang="fr-BE" sz="1400" dirty="0" err="1" smtClean="0"/>
              <a:t>Facilitate</a:t>
            </a:r>
            <a:r>
              <a:rPr lang="fr-BE" sz="1400" dirty="0" smtClean="0"/>
              <a:t> </a:t>
            </a:r>
            <a:r>
              <a:rPr lang="fr-BE" sz="1400" b="1" dirty="0" smtClean="0"/>
              <a:t>networking and </a:t>
            </a:r>
            <a:r>
              <a:rPr lang="fr-BE" sz="1400" b="1" dirty="0" err="1" smtClean="0"/>
              <a:t>clustering</a:t>
            </a:r>
            <a:r>
              <a:rPr lang="fr-BE" sz="1400" b="1" dirty="0" smtClean="0"/>
              <a:t> of </a:t>
            </a:r>
            <a:r>
              <a:rPr lang="fr-BE" sz="1400" b="1" dirty="0" err="1" smtClean="0"/>
              <a:t>tourism</a:t>
            </a:r>
            <a:r>
              <a:rPr lang="fr-BE" sz="1400" b="1" dirty="0" smtClean="0"/>
              <a:t> </a:t>
            </a:r>
            <a:r>
              <a:rPr lang="fr-BE" sz="1400" b="1" dirty="0" err="1" smtClean="0"/>
              <a:t>stakeholders</a:t>
            </a:r>
            <a:r>
              <a:rPr lang="fr-BE" sz="1400" b="1" dirty="0" smtClean="0"/>
              <a:t>;</a:t>
            </a:r>
          </a:p>
          <a:p>
            <a:pPr algn="just">
              <a:buFont typeface="Wingdings" panose="05000000000000000000" pitchFamily="2" charset="2"/>
              <a:buChar char="ü"/>
            </a:pPr>
            <a:r>
              <a:rPr lang="fr-BE" sz="1400" b="1" dirty="0" smtClean="0"/>
              <a:t>Cruise </a:t>
            </a:r>
            <a:r>
              <a:rPr lang="fr-BE" sz="1400" b="1" dirty="0" err="1" smtClean="0"/>
              <a:t>ship</a:t>
            </a:r>
            <a:r>
              <a:rPr lang="fr-BE" sz="1400" dirty="0" err="1" smtClean="0"/>
              <a:t>,facilitate</a:t>
            </a:r>
            <a:r>
              <a:rPr lang="fr-BE" sz="1400" dirty="0" smtClean="0"/>
              <a:t> </a:t>
            </a:r>
            <a:r>
              <a:rPr lang="fr-BE" sz="1400" dirty="0" err="1" smtClean="0"/>
              <a:t>sustainable</a:t>
            </a:r>
            <a:r>
              <a:rPr lang="fr-BE" sz="1400" dirty="0" smtClean="0"/>
              <a:t> shore excursions of </a:t>
            </a:r>
            <a:r>
              <a:rPr lang="fr-BE" sz="1400" dirty="0" err="1" smtClean="0"/>
              <a:t>cruise</a:t>
            </a:r>
            <a:r>
              <a:rPr lang="fr-BE" sz="1400" dirty="0" smtClean="0"/>
              <a:t> </a:t>
            </a:r>
            <a:r>
              <a:rPr lang="fr-BE" sz="1400" dirty="0" err="1" smtClean="0"/>
              <a:t>ship</a:t>
            </a:r>
            <a:r>
              <a:rPr lang="fr-BE" sz="1400" dirty="0" smtClean="0"/>
              <a:t> </a:t>
            </a:r>
            <a:r>
              <a:rPr lang="fr-BE" sz="1400" dirty="0" err="1" smtClean="0"/>
              <a:t>operators</a:t>
            </a:r>
            <a:r>
              <a:rPr lang="fr-BE" sz="1400" dirty="0" smtClean="0"/>
              <a:t> in the </a:t>
            </a:r>
            <a:r>
              <a:rPr lang="fr-BE" sz="1400" dirty="0" err="1" smtClean="0"/>
              <a:t>Baltic</a:t>
            </a:r>
            <a:r>
              <a:rPr lang="fr-BE" sz="1400" dirty="0" smtClean="0"/>
              <a:t> Sea </a:t>
            </a:r>
            <a:endParaRPr lang="fr-BE" sz="1400" dirty="0" smtClean="0"/>
          </a:p>
          <a:p>
            <a:pPr algn="just">
              <a:buFont typeface="Wingdings" panose="05000000000000000000" pitchFamily="2" charset="2"/>
              <a:buChar char="ü"/>
            </a:pPr>
            <a:r>
              <a:rPr lang="fr-BE" sz="1400" dirty="0" err="1" smtClean="0"/>
              <a:t>Establisment</a:t>
            </a:r>
            <a:r>
              <a:rPr lang="fr-BE" sz="1400" dirty="0" smtClean="0"/>
              <a:t> of a </a:t>
            </a:r>
            <a:r>
              <a:rPr lang="fr-BE" sz="1400" b="1" dirty="0" err="1" smtClean="0"/>
              <a:t>Baltic</a:t>
            </a:r>
            <a:r>
              <a:rPr lang="fr-BE" sz="1400" b="1" dirty="0" smtClean="0"/>
              <a:t> Sea Tourism Centre</a:t>
            </a:r>
            <a:r>
              <a:rPr lang="fr-BE" sz="1400" dirty="0" smtClean="0"/>
              <a:t> (BSCT) </a:t>
            </a:r>
            <a:r>
              <a:rPr lang="fr-BE" sz="1400" dirty="0" err="1" smtClean="0"/>
              <a:t>in</a:t>
            </a:r>
            <a:r>
              <a:rPr lang="fr-BE" sz="1400" dirty="0" smtClean="0"/>
              <a:t> 2016 as a self-</a:t>
            </a:r>
            <a:r>
              <a:rPr lang="fr-BE" sz="1400" dirty="0" err="1" smtClean="0"/>
              <a:t>sustainable</a:t>
            </a:r>
            <a:r>
              <a:rPr lang="fr-BE" sz="1400" dirty="0" smtClean="0"/>
              <a:t> </a:t>
            </a:r>
            <a:r>
              <a:rPr lang="fr-BE" sz="1400" dirty="0" err="1" smtClean="0"/>
              <a:t>governance</a:t>
            </a:r>
            <a:r>
              <a:rPr lang="fr-BE" sz="1400" dirty="0" smtClean="0"/>
              <a:t> structure, </a:t>
            </a:r>
            <a:r>
              <a:rPr lang="fr-BE" sz="1400" dirty="0" err="1" smtClean="0"/>
              <a:t>which</a:t>
            </a:r>
            <a:r>
              <a:rPr lang="fr-BE" sz="1400" dirty="0" smtClean="0"/>
              <a:t> </a:t>
            </a:r>
            <a:r>
              <a:rPr lang="fr-BE" sz="1400" dirty="0" err="1" smtClean="0"/>
              <a:t>will</a:t>
            </a:r>
            <a:r>
              <a:rPr lang="fr-BE" sz="1400" dirty="0" smtClean="0"/>
              <a:t> </a:t>
            </a:r>
            <a:r>
              <a:rPr lang="fr-BE" sz="1400" dirty="0" err="1" smtClean="0"/>
              <a:t>be</a:t>
            </a:r>
            <a:r>
              <a:rPr lang="fr-BE" sz="1400" dirty="0" smtClean="0"/>
              <a:t> </a:t>
            </a:r>
            <a:r>
              <a:rPr lang="fr-BE" sz="1400" dirty="0" err="1" smtClean="0"/>
              <a:t>focused</a:t>
            </a:r>
            <a:r>
              <a:rPr lang="fr-BE" sz="1400" dirty="0" smtClean="0"/>
              <a:t> on the </a:t>
            </a:r>
            <a:r>
              <a:rPr lang="fr-BE" sz="1400" dirty="0" err="1" smtClean="0"/>
              <a:t>implementation</a:t>
            </a:r>
            <a:r>
              <a:rPr lang="fr-BE" sz="1400" dirty="0" smtClean="0"/>
              <a:t> of </a:t>
            </a:r>
            <a:r>
              <a:rPr lang="fr-BE" sz="1400" dirty="0" err="1" smtClean="0"/>
              <a:t>strategic</a:t>
            </a:r>
            <a:r>
              <a:rPr lang="fr-BE" sz="1400" dirty="0" smtClean="0"/>
              <a:t> and </a:t>
            </a:r>
            <a:r>
              <a:rPr lang="fr-BE" sz="1400" dirty="0" err="1" smtClean="0"/>
              <a:t>operational</a:t>
            </a:r>
            <a:r>
              <a:rPr lang="fr-BE" sz="1400" dirty="0" smtClean="0"/>
              <a:t> </a:t>
            </a:r>
            <a:r>
              <a:rPr lang="fr-BE" sz="1400" dirty="0" err="1" smtClean="0"/>
              <a:t>activites</a:t>
            </a:r>
            <a:endParaRPr lang="fr-BE" sz="1400" dirty="0" smtClean="0"/>
          </a:p>
          <a:p>
            <a:pPr algn="just">
              <a:buFont typeface="Wingdings" panose="05000000000000000000" pitchFamily="2" charset="2"/>
              <a:buChar char="ü"/>
            </a:pPr>
            <a:r>
              <a:rPr lang="fr-BE" sz="1400" b="1" dirty="0" smtClean="0"/>
              <a:t>Rural and </a:t>
            </a:r>
            <a:r>
              <a:rPr lang="fr-BE" sz="1400" b="1" dirty="0" err="1" smtClean="0"/>
              <a:t>coastal</a:t>
            </a:r>
            <a:r>
              <a:rPr lang="fr-BE" sz="1400" b="1" dirty="0" smtClean="0"/>
              <a:t> </a:t>
            </a:r>
            <a:r>
              <a:rPr lang="fr-BE" sz="1400" b="1" dirty="0" err="1" smtClean="0"/>
              <a:t>tourism</a:t>
            </a:r>
            <a:endParaRPr lang="fr-BE" sz="1400" b="1" dirty="0" smtClean="0"/>
          </a:p>
          <a:p>
            <a:pPr algn="just"/>
            <a:endParaRPr lang="fr-BE" sz="1400" dirty="0" smtClean="0"/>
          </a:p>
          <a:p>
            <a:pPr algn="just"/>
            <a:endParaRPr lang="fr-BE" sz="1400" dirty="0" smtClean="0"/>
          </a:p>
          <a:p>
            <a:pPr algn="just"/>
            <a:endParaRPr lang="fr-BE" sz="1600" b="1" dirty="0"/>
          </a:p>
          <a:p>
            <a:pPr algn="just"/>
            <a:endParaRPr lang="fr-BE" sz="1600" b="1" dirty="0" smtClean="0"/>
          </a:p>
          <a:p>
            <a:endParaRPr lang="fr-BE" sz="1400" dirty="0"/>
          </a:p>
          <a:p>
            <a:endParaRPr lang="en-GB" sz="1400" dirty="0"/>
          </a:p>
        </p:txBody>
      </p:sp>
    </p:spTree>
    <p:extLst>
      <p:ext uri="{BB962C8B-B14F-4D97-AF65-F5344CB8AC3E}">
        <p14:creationId xmlns:p14="http://schemas.microsoft.com/office/powerpoint/2010/main" val="210435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3">
                                            <p:txEl>
                                              <p:pRg st="8" end="8"/>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p:cTn id="4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3">
                                            <p:txEl>
                                              <p:pRg st="9" end="9"/>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49" dur="500"/>
                                        <p:tgtEl>
                                          <p:spTgt spid="3">
                                            <p:txEl>
                                              <p:pRg st="10" end="10"/>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 calcmode="lin" valueType="num">
                                      <p:cBhvr>
                                        <p:cTn id="5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4" dur="500"/>
                                        <p:tgtEl>
                                          <p:spTgt spid="3">
                                            <p:txEl>
                                              <p:pRg st="11" end="11"/>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p:cTn id="57"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5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052736"/>
            <a:ext cx="8229600" cy="936625"/>
          </a:xfrm>
        </p:spPr>
        <p:txBody>
          <a:bodyPr/>
          <a:lstStyle/>
          <a:p>
            <a:pPr algn="ctr"/>
            <a:r>
              <a:rPr lang="fr-BE" sz="1800" dirty="0" smtClean="0"/>
              <a:t>Synergies </a:t>
            </a:r>
            <a:r>
              <a:rPr lang="fr-BE" sz="1800" dirty="0" err="1" smtClean="0"/>
              <a:t>between</a:t>
            </a:r>
            <a:r>
              <a:rPr lang="fr-BE" sz="1800" dirty="0" smtClean="0"/>
              <a:t> EUSBR </a:t>
            </a:r>
            <a:r>
              <a:rPr lang="fr-BE" sz="1800" dirty="0"/>
              <a:t>Action </a:t>
            </a:r>
            <a:r>
              <a:rPr lang="fr-BE" sz="1800" dirty="0" smtClean="0"/>
              <a:t>Plan and CMT </a:t>
            </a:r>
            <a:r>
              <a:rPr lang="fr-BE" sz="1800" dirty="0" err="1" smtClean="0"/>
              <a:t>Strategy</a:t>
            </a:r>
            <a:r>
              <a:rPr lang="fr-BE" sz="1800" dirty="0" smtClean="0"/>
              <a:t> </a:t>
            </a:r>
            <a:endParaRPr lang="en-GB" sz="1800" dirty="0"/>
          </a:p>
        </p:txBody>
      </p:sp>
      <p:sp>
        <p:nvSpPr>
          <p:cNvPr id="3" name="Content Placeholder 2"/>
          <p:cNvSpPr>
            <a:spLocks noGrp="1"/>
          </p:cNvSpPr>
          <p:nvPr>
            <p:ph idx="1"/>
          </p:nvPr>
        </p:nvSpPr>
        <p:spPr>
          <a:xfrm>
            <a:off x="251520" y="1772816"/>
            <a:ext cx="8229600" cy="3633788"/>
          </a:xfrm>
        </p:spPr>
        <p:txBody>
          <a:bodyPr/>
          <a:lstStyle/>
          <a:p>
            <a:pPr algn="just"/>
            <a:r>
              <a:rPr lang="fr-BE" sz="1400" b="1" dirty="0" smtClean="0"/>
              <a:t>Action 1- EUSBR Action Plan</a:t>
            </a:r>
            <a:r>
              <a:rPr lang="fr-BE" sz="1400" dirty="0" smtClean="0"/>
              <a:t>: </a:t>
            </a:r>
            <a:r>
              <a:rPr lang="en-GB" sz="1400" dirty="0"/>
              <a:t>Facilitate networking and clustering of tourism </a:t>
            </a:r>
            <a:r>
              <a:rPr lang="en-GB" sz="1400" dirty="0" smtClean="0"/>
              <a:t>stakeholders (Flagship projects)</a:t>
            </a:r>
          </a:p>
          <a:p>
            <a:pPr algn="just"/>
            <a:r>
              <a:rPr lang="en-GB" sz="1400" dirty="0" smtClean="0"/>
              <a:t> </a:t>
            </a:r>
          </a:p>
          <a:p>
            <a:pPr algn="just"/>
            <a:r>
              <a:rPr lang="en-GB" sz="1400" b="1" dirty="0" smtClean="0">
                <a:solidFill>
                  <a:srgbClr val="FF0000"/>
                </a:solidFill>
              </a:rPr>
              <a:t>Action 4 – MCT Strategy</a:t>
            </a:r>
            <a:r>
              <a:rPr lang="en-GB" sz="1400" dirty="0" smtClean="0"/>
              <a:t>: Support the development of trans-national and interregional partnership, networks, clusters and smart specialisation strategies. </a:t>
            </a:r>
          </a:p>
          <a:p>
            <a:pPr algn="just"/>
            <a:r>
              <a:rPr lang="fr-BE" sz="1400" b="1" u="sng" dirty="0" err="1" smtClean="0"/>
              <a:t>Conference</a:t>
            </a:r>
            <a:r>
              <a:rPr lang="fr-BE" sz="1400" b="1" u="sng" dirty="0" smtClean="0"/>
              <a:t> in </a:t>
            </a:r>
            <a:r>
              <a:rPr lang="fr-BE" sz="1400" b="1" u="sng" dirty="0" err="1" smtClean="0"/>
              <a:t>Brusseles</a:t>
            </a:r>
            <a:r>
              <a:rPr lang="fr-BE" sz="1400" b="1" u="sng" dirty="0" smtClean="0"/>
              <a:t>, </a:t>
            </a:r>
            <a:r>
              <a:rPr lang="fr-BE" sz="1400" b="1" u="sng" dirty="0" err="1" smtClean="0"/>
              <a:t>January</a:t>
            </a:r>
            <a:r>
              <a:rPr lang="fr-BE" sz="1400" b="1" u="sng" dirty="0" smtClean="0"/>
              <a:t> 2015</a:t>
            </a:r>
            <a:r>
              <a:rPr lang="fr-BE" sz="1400" dirty="0" smtClean="0"/>
              <a:t>: </a:t>
            </a:r>
            <a:r>
              <a:rPr lang="fr-BE" sz="1400" i="1" dirty="0" smtClean="0"/>
              <a:t>Smart </a:t>
            </a:r>
            <a:r>
              <a:rPr lang="fr-BE" sz="1400" i="1" dirty="0" err="1"/>
              <a:t>Cooperation</a:t>
            </a:r>
            <a:r>
              <a:rPr lang="fr-BE" sz="1400" i="1" dirty="0"/>
              <a:t> in </a:t>
            </a:r>
            <a:r>
              <a:rPr lang="fr-BE" sz="1400" i="1" dirty="0" err="1"/>
              <a:t>Coastal</a:t>
            </a:r>
            <a:r>
              <a:rPr lang="fr-BE" sz="1400" i="1" dirty="0"/>
              <a:t> and maritime </a:t>
            </a:r>
            <a:r>
              <a:rPr lang="fr-BE" sz="1400" i="1" dirty="0" err="1"/>
              <a:t>tourism</a:t>
            </a:r>
            <a:r>
              <a:rPr lang="fr-BE" sz="1400" i="1" dirty="0"/>
              <a:t> </a:t>
            </a:r>
            <a:r>
              <a:rPr lang="fr-BE" sz="1400" i="1" dirty="0" err="1"/>
              <a:t>through</a:t>
            </a:r>
            <a:r>
              <a:rPr lang="fr-BE" sz="1400" i="1" dirty="0"/>
              <a:t> Networks and Clusters </a:t>
            </a:r>
            <a:endParaRPr lang="fr-BE" sz="1400" i="1" dirty="0" smtClean="0"/>
          </a:p>
          <a:p>
            <a:pPr algn="just">
              <a:defRPr/>
            </a:pPr>
            <a:r>
              <a:rPr lang="fr-BE" sz="1400" dirty="0"/>
              <a:t>Clusters T</a:t>
            </a:r>
            <a:r>
              <a:rPr lang="en-GB" sz="1400" dirty="0" err="1"/>
              <a:t>heme</a:t>
            </a:r>
            <a:r>
              <a:rPr lang="en-GB" sz="1400" dirty="0"/>
              <a:t>- and objective-driven industrial networks that aim at the common development of products</a:t>
            </a:r>
            <a:r>
              <a:rPr lang="en-GB" sz="1400" dirty="0" smtClean="0"/>
              <a:t>, services </a:t>
            </a:r>
            <a:r>
              <a:rPr lang="en-GB" sz="1400" dirty="0"/>
              <a:t>and processes/ link different projects across industrial sector boundaries!).</a:t>
            </a:r>
          </a:p>
          <a:p>
            <a:pPr algn="just">
              <a:defRPr/>
            </a:pPr>
            <a:r>
              <a:rPr lang="en-GB" sz="1400" b="1" dirty="0"/>
              <a:t>Cooperation between </a:t>
            </a:r>
            <a:r>
              <a:rPr lang="en-GB" sz="1400" b="1" dirty="0" smtClean="0"/>
              <a:t>neighbouring </a:t>
            </a:r>
            <a:r>
              <a:rPr lang="en-GB" sz="1400" b="1" dirty="0"/>
              <a:t>individual attractions determined by complementarities</a:t>
            </a:r>
            <a:endParaRPr lang="fr-BE" sz="1400" dirty="0"/>
          </a:p>
          <a:p>
            <a:pPr algn="just"/>
            <a:endParaRPr lang="fr-BE" sz="1400" i="1" dirty="0" smtClean="0"/>
          </a:p>
          <a:p>
            <a:pPr algn="just"/>
            <a:r>
              <a:rPr lang="fr-BE" sz="1400" b="1" dirty="0" smtClean="0"/>
              <a:t>Action 2 EUSBR Action Plan-</a:t>
            </a:r>
            <a:r>
              <a:rPr lang="en-GB" sz="1400" dirty="0"/>
              <a:t>Mobilise the full potential for sustainable tourism of the Baltic Sea region </a:t>
            </a:r>
            <a:r>
              <a:rPr lang="en-GB" sz="1400" dirty="0" smtClean="0"/>
              <a:t>(flagship projects)</a:t>
            </a:r>
          </a:p>
          <a:p>
            <a:pPr algn="just"/>
            <a:endParaRPr lang="fr-BE" sz="1400" dirty="0" smtClean="0">
              <a:solidFill>
                <a:srgbClr val="FF0000"/>
              </a:solidFill>
            </a:endParaRPr>
          </a:p>
          <a:p>
            <a:pPr algn="just"/>
            <a:r>
              <a:rPr lang="fr-BE" sz="1400" b="1" dirty="0" smtClean="0">
                <a:solidFill>
                  <a:srgbClr val="FF0000"/>
                </a:solidFill>
              </a:rPr>
              <a:t>Action 8 </a:t>
            </a:r>
            <a:r>
              <a:rPr lang="en-GB" sz="1400" b="1" dirty="0">
                <a:solidFill>
                  <a:srgbClr val="FF0000"/>
                </a:solidFill>
              </a:rPr>
              <a:t>MCT Strategy</a:t>
            </a:r>
            <a:r>
              <a:rPr lang="fr-BE" sz="1400" dirty="0" smtClean="0"/>
              <a:t>– </a:t>
            </a:r>
            <a:r>
              <a:rPr lang="fr-BE" sz="1400" dirty="0" err="1"/>
              <a:t>P</a:t>
            </a:r>
            <a:r>
              <a:rPr lang="fr-BE" sz="1400" dirty="0" err="1" smtClean="0"/>
              <a:t>romote</a:t>
            </a:r>
            <a:r>
              <a:rPr lang="fr-BE" sz="1400" dirty="0" smtClean="0"/>
              <a:t> </a:t>
            </a:r>
            <a:r>
              <a:rPr lang="fr-BE" sz="1400" dirty="0" err="1" smtClean="0"/>
              <a:t>ecotourism</a:t>
            </a:r>
            <a:r>
              <a:rPr lang="fr-BE" sz="1400" dirty="0" smtClean="0"/>
              <a:t>, </a:t>
            </a:r>
            <a:r>
              <a:rPr lang="fr-BE" sz="1400" dirty="0" err="1" smtClean="0"/>
              <a:t>using</a:t>
            </a:r>
            <a:r>
              <a:rPr lang="fr-BE" sz="1400" dirty="0" smtClean="0"/>
              <a:t> the EMAS, Ecolabel and the </a:t>
            </a:r>
            <a:r>
              <a:rPr lang="fr-BE" sz="1400" dirty="0" err="1" smtClean="0"/>
              <a:t>European</a:t>
            </a:r>
            <a:r>
              <a:rPr lang="fr-BE" sz="1400" dirty="0" smtClean="0"/>
              <a:t> Tourism </a:t>
            </a:r>
            <a:r>
              <a:rPr lang="fr-BE" sz="1400" dirty="0" err="1" smtClean="0"/>
              <a:t>Indicator</a:t>
            </a:r>
            <a:r>
              <a:rPr lang="fr-BE" sz="1400" dirty="0" smtClean="0"/>
              <a:t> System- ETIS</a:t>
            </a:r>
          </a:p>
          <a:p>
            <a:pPr algn="just"/>
            <a:r>
              <a:rPr lang="fr-BE" sz="1400" dirty="0" err="1" smtClean="0"/>
              <a:t>During</a:t>
            </a:r>
            <a:r>
              <a:rPr lang="fr-BE" sz="1400" dirty="0" smtClean="0"/>
              <a:t> the 2 ETIS pilot </a:t>
            </a:r>
            <a:r>
              <a:rPr lang="fr-BE" sz="1400" dirty="0" err="1" smtClean="0"/>
              <a:t>testing</a:t>
            </a:r>
            <a:r>
              <a:rPr lang="fr-BE" sz="1400" dirty="0" smtClean="0"/>
              <a:t> phases, </a:t>
            </a:r>
            <a:r>
              <a:rPr lang="fr-BE" sz="1400" dirty="0" err="1" smtClean="0"/>
              <a:t>some</a:t>
            </a:r>
            <a:r>
              <a:rPr lang="fr-BE" sz="1400" dirty="0" smtClean="0"/>
              <a:t> destinations </a:t>
            </a:r>
            <a:r>
              <a:rPr lang="fr-BE" sz="1400" dirty="0" err="1" smtClean="0"/>
              <a:t>from</a:t>
            </a:r>
            <a:r>
              <a:rPr lang="fr-BE" sz="1400" dirty="0" smtClean="0"/>
              <a:t> </a:t>
            </a:r>
            <a:r>
              <a:rPr lang="fr-BE" sz="1400" dirty="0" err="1" smtClean="0"/>
              <a:t>Finland</a:t>
            </a:r>
            <a:r>
              <a:rPr lang="fr-BE" sz="1400" dirty="0" smtClean="0"/>
              <a:t>, </a:t>
            </a:r>
            <a:r>
              <a:rPr lang="fr-BE" sz="1400" dirty="0" err="1" smtClean="0"/>
              <a:t>Estonia</a:t>
            </a:r>
            <a:r>
              <a:rPr lang="fr-BE" sz="1400" dirty="0" smtClean="0"/>
              <a:t>, </a:t>
            </a:r>
            <a:r>
              <a:rPr lang="fr-BE" sz="1400" dirty="0" err="1" smtClean="0"/>
              <a:t>Poland</a:t>
            </a:r>
            <a:r>
              <a:rPr lang="fr-BE" sz="1400" dirty="0" smtClean="0"/>
              <a:t>, Germany , </a:t>
            </a:r>
            <a:r>
              <a:rPr lang="fr-BE" sz="1400" dirty="0" err="1" smtClean="0"/>
              <a:t>Lithuania</a:t>
            </a:r>
            <a:r>
              <a:rPr lang="fr-BE" sz="1400" dirty="0" smtClean="0"/>
              <a:t> and </a:t>
            </a:r>
            <a:r>
              <a:rPr lang="fr-BE" sz="1400" dirty="0" err="1" smtClean="0"/>
              <a:t>Latvia</a:t>
            </a:r>
            <a:r>
              <a:rPr lang="fr-BE" sz="1400" dirty="0" smtClean="0"/>
              <a:t> have been </a:t>
            </a:r>
            <a:r>
              <a:rPr lang="fr-BE" sz="1400" dirty="0" err="1" smtClean="0"/>
              <a:t>involved</a:t>
            </a:r>
            <a:r>
              <a:rPr lang="fr-BE" sz="1400" dirty="0"/>
              <a:t>.</a:t>
            </a:r>
            <a:endParaRPr lang="en-GB" sz="1400" dirty="0" smtClean="0"/>
          </a:p>
          <a:p>
            <a:pPr algn="just"/>
            <a:endParaRPr lang="fr-BE" sz="1400" b="1" dirty="0" smtClean="0"/>
          </a:p>
          <a:p>
            <a:pPr algn="just"/>
            <a:endParaRPr lang="fr-BE" sz="1400" i="1" dirty="0" smtClean="0"/>
          </a:p>
        </p:txBody>
      </p:sp>
    </p:spTree>
    <p:extLst>
      <p:ext uri="{BB962C8B-B14F-4D97-AF65-F5344CB8AC3E}">
        <p14:creationId xmlns:p14="http://schemas.microsoft.com/office/powerpoint/2010/main" val="1384683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http://tocdev.pub30.convio.net/images/content/pagebuilder/3477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2565400"/>
            <a:ext cx="624681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re 1"/>
          <p:cNvSpPr>
            <a:spLocks noGrp="1"/>
          </p:cNvSpPr>
          <p:nvPr>
            <p:ph type="title"/>
          </p:nvPr>
        </p:nvSpPr>
        <p:spPr>
          <a:xfrm>
            <a:off x="457200" y="1341438"/>
            <a:ext cx="8229600" cy="936625"/>
          </a:xfrm>
        </p:spPr>
        <p:txBody>
          <a:bodyPr/>
          <a:lstStyle/>
          <a:p>
            <a:pPr algn="ctr" eaLnBrk="1" hangingPunct="1"/>
            <a:r>
              <a:rPr lang="fr-BE" sz="2000" dirty="0"/>
              <a:t>The Maritime Spatial Planning</a:t>
            </a:r>
            <a:r>
              <a:rPr lang="fr-BE" sz="1600" dirty="0"/>
              <a:t> </a:t>
            </a:r>
            <a:r>
              <a:rPr lang="fr-BE" sz="1600" dirty="0" smtClean="0"/>
              <a:t/>
            </a:r>
            <a:br>
              <a:rPr lang="fr-BE" sz="1600" dirty="0" smtClean="0"/>
            </a:br>
            <a:endParaRPr lang="en-US" altLang="en-US" sz="1600" dirty="0" smtClean="0"/>
          </a:p>
        </p:txBody>
      </p:sp>
      <p:sp>
        <p:nvSpPr>
          <p:cNvPr id="21508" name="Espace réservé du contenu 2"/>
          <p:cNvSpPr>
            <a:spLocks noGrp="1"/>
          </p:cNvSpPr>
          <p:nvPr>
            <p:ph idx="1"/>
          </p:nvPr>
        </p:nvSpPr>
        <p:spPr>
          <a:xfrm>
            <a:off x="457200" y="2278063"/>
            <a:ext cx="8229600" cy="3743325"/>
          </a:xfrm>
        </p:spPr>
        <p:txBody>
          <a:bodyPr/>
          <a:lstStyle/>
          <a:p>
            <a:pPr indent="0" eaLnBrk="1" hangingPunct="1">
              <a:buFontTx/>
              <a:buNone/>
            </a:pPr>
            <a:r>
              <a:rPr lang="fr-BE" sz="1600" dirty="0"/>
              <a:t>Directive 2014/89/EU </a:t>
            </a:r>
            <a:r>
              <a:rPr lang="fr-BE" dirty="0"/>
              <a:t/>
            </a:r>
            <a:br>
              <a:rPr lang="fr-BE" dirty="0"/>
            </a:br>
            <a:endParaRPr lang="en-US" altLang="en-US" i="0" dirty="0" smtClean="0"/>
          </a:p>
        </p:txBody>
      </p:sp>
    </p:spTree>
    <p:extLst>
      <p:ext uri="{BB962C8B-B14F-4D97-AF65-F5344CB8AC3E}">
        <p14:creationId xmlns:p14="http://schemas.microsoft.com/office/powerpoint/2010/main" val="8888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heel(1)">
                                      <p:cBhvr>
                                        <p:cTn id="7" dur="20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 calcmode="lin" valueType="num">
                                      <p:cBhvr>
                                        <p:cTn id="12" dur="1000" fill="hold"/>
                                        <p:tgtEl>
                                          <p:spTgt spid="2150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150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1508">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15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936625"/>
          </a:xfrm>
        </p:spPr>
        <p:txBody>
          <a:bodyPr/>
          <a:lstStyle/>
          <a:p>
            <a:pPr algn="ctr"/>
            <a:r>
              <a:rPr lang="fr-BE" altLang="en-US" sz="1600" dirty="0"/>
              <a:t>Maritime Spatial Planning</a:t>
            </a:r>
            <a:r>
              <a:rPr lang="en-GB" altLang="en-US" sz="1400" dirty="0"/>
              <a:t/>
            </a:r>
            <a:br>
              <a:rPr lang="en-GB" altLang="en-US" sz="1400" dirty="0"/>
            </a:br>
            <a:r>
              <a:rPr lang="fr-BE" sz="1400" b="0" i="1" dirty="0" err="1" smtClean="0"/>
              <a:t>Benefits</a:t>
            </a:r>
            <a:r>
              <a:rPr lang="fr-BE" sz="1400" b="0" i="1" dirty="0" smtClean="0"/>
              <a:t> </a:t>
            </a:r>
            <a:r>
              <a:rPr lang="fr-BE" sz="1400" b="0" i="1" dirty="0" err="1"/>
              <a:t>related</a:t>
            </a:r>
            <a:r>
              <a:rPr lang="fr-BE" sz="1400" b="0" i="1" dirty="0"/>
              <a:t> to the </a:t>
            </a:r>
            <a:r>
              <a:rPr lang="fr-BE" sz="1400" b="0" i="1" dirty="0" err="1"/>
              <a:t>tourism</a:t>
            </a:r>
            <a:r>
              <a:rPr lang="fr-BE" sz="1400" b="0" i="1" dirty="0"/>
              <a:t> </a:t>
            </a:r>
            <a:r>
              <a:rPr lang="fr-BE" sz="1400" b="0" i="1" dirty="0" err="1"/>
              <a:t>sector</a:t>
            </a:r>
            <a:r>
              <a:rPr lang="fr-BE" sz="1400" b="0" i="1" dirty="0"/>
              <a:t> and </a:t>
            </a:r>
            <a:r>
              <a:rPr lang="fr-BE" sz="1400" b="0" i="1" dirty="0" err="1"/>
              <a:t>link</a:t>
            </a:r>
            <a:r>
              <a:rPr lang="fr-BE" sz="1400" b="0" i="1" dirty="0"/>
              <a:t> </a:t>
            </a:r>
            <a:r>
              <a:rPr lang="fr-BE" sz="1400" b="0" i="1" dirty="0" err="1"/>
              <a:t>with</a:t>
            </a:r>
            <a:r>
              <a:rPr lang="fr-BE" sz="1400" b="0" i="1" dirty="0"/>
              <a:t> EUSBR Horizontal Action</a:t>
            </a:r>
            <a:endParaRPr lang="en-GB" sz="1400" b="0" i="1" dirty="0"/>
          </a:p>
        </p:txBody>
      </p:sp>
      <p:sp>
        <p:nvSpPr>
          <p:cNvPr id="3" name="Content Placeholder 2"/>
          <p:cNvSpPr>
            <a:spLocks noGrp="1"/>
          </p:cNvSpPr>
          <p:nvPr>
            <p:ph idx="1"/>
          </p:nvPr>
        </p:nvSpPr>
        <p:spPr>
          <a:xfrm>
            <a:off x="467544" y="2060848"/>
            <a:ext cx="8229600" cy="3633788"/>
          </a:xfrm>
        </p:spPr>
        <p:txBody>
          <a:bodyPr/>
          <a:lstStyle/>
          <a:p>
            <a:pPr algn="just"/>
            <a:endParaRPr lang="fr-BE" sz="1400" dirty="0" smtClean="0"/>
          </a:p>
          <a:p>
            <a:pPr algn="just"/>
            <a:r>
              <a:rPr lang="fr-BE" sz="1400" dirty="0" err="1" smtClean="0"/>
              <a:t>Member</a:t>
            </a:r>
            <a:r>
              <a:rPr lang="fr-BE" sz="1400" dirty="0" smtClean="0"/>
              <a:t> States, </a:t>
            </a:r>
            <a:r>
              <a:rPr lang="fr-BE" sz="1400" dirty="0" err="1" smtClean="0"/>
              <a:t>through</a:t>
            </a:r>
            <a:r>
              <a:rPr lang="fr-BE" sz="1400" dirty="0" smtClean="0"/>
              <a:t> </a:t>
            </a:r>
            <a:r>
              <a:rPr lang="fr-BE" sz="1400" dirty="0" err="1" smtClean="0"/>
              <a:t>their</a:t>
            </a:r>
            <a:r>
              <a:rPr lang="fr-BE" sz="1400" dirty="0" smtClean="0"/>
              <a:t> </a:t>
            </a:r>
            <a:r>
              <a:rPr lang="fr-BE" sz="1400" b="1" dirty="0" smtClean="0"/>
              <a:t>maritime spatial plans</a:t>
            </a:r>
            <a:r>
              <a:rPr lang="fr-BE" sz="1400" dirty="0" smtClean="0"/>
              <a:t>, </a:t>
            </a:r>
            <a:r>
              <a:rPr lang="fr-BE" sz="1400" dirty="0" err="1" smtClean="0"/>
              <a:t>shall</a:t>
            </a:r>
            <a:r>
              <a:rPr lang="fr-BE" sz="1400" dirty="0" smtClean="0"/>
              <a:t> </a:t>
            </a:r>
            <a:r>
              <a:rPr lang="fr-BE" sz="1400" dirty="0" err="1" smtClean="0"/>
              <a:t>contribute</a:t>
            </a:r>
            <a:r>
              <a:rPr lang="fr-BE" sz="1400" dirty="0" smtClean="0"/>
              <a:t> to the </a:t>
            </a:r>
            <a:r>
              <a:rPr lang="fr-BE" sz="1400" dirty="0" err="1" smtClean="0"/>
              <a:t>sustainable</a:t>
            </a:r>
            <a:r>
              <a:rPr lang="fr-BE" sz="1400" dirty="0" smtClean="0"/>
              <a:t> </a:t>
            </a:r>
            <a:r>
              <a:rPr lang="fr-BE" sz="1400" dirty="0" err="1" smtClean="0"/>
              <a:t>development</a:t>
            </a:r>
            <a:r>
              <a:rPr lang="fr-BE" sz="1400" dirty="0" smtClean="0"/>
              <a:t> and </a:t>
            </a:r>
            <a:r>
              <a:rPr lang="fr-BE" sz="1400" dirty="0" err="1" smtClean="0"/>
              <a:t>growth</a:t>
            </a:r>
            <a:r>
              <a:rPr lang="fr-BE" sz="1400" dirty="0" smtClean="0"/>
              <a:t> in the marine </a:t>
            </a:r>
            <a:r>
              <a:rPr lang="fr-BE" sz="1400" dirty="0" err="1" smtClean="0"/>
              <a:t>sector</a:t>
            </a:r>
            <a:r>
              <a:rPr lang="fr-BE" sz="1400" dirty="0" smtClean="0"/>
              <a:t>, </a:t>
            </a:r>
            <a:r>
              <a:rPr lang="fr-BE" sz="1400" dirty="0" err="1" smtClean="0"/>
              <a:t>including</a:t>
            </a:r>
            <a:r>
              <a:rPr lang="fr-BE" sz="1400" dirty="0" smtClean="0"/>
              <a:t> the </a:t>
            </a:r>
            <a:r>
              <a:rPr lang="fr-BE" sz="1400" b="1" dirty="0" smtClean="0"/>
              <a:t>promotion of </a:t>
            </a:r>
            <a:r>
              <a:rPr lang="fr-BE" sz="1400" b="1" dirty="0" err="1" smtClean="0"/>
              <a:t>sustainable</a:t>
            </a:r>
            <a:r>
              <a:rPr lang="fr-BE" sz="1400" b="1" dirty="0" smtClean="0"/>
              <a:t> </a:t>
            </a:r>
            <a:r>
              <a:rPr lang="fr-BE" sz="1400" b="1" dirty="0" err="1" smtClean="0"/>
              <a:t>tourism</a:t>
            </a:r>
            <a:r>
              <a:rPr lang="fr-BE" sz="1400" dirty="0" smtClean="0"/>
              <a:t>.</a:t>
            </a:r>
          </a:p>
          <a:p>
            <a:pPr algn="just"/>
            <a:endParaRPr lang="fr-BE" sz="1400" dirty="0" smtClean="0"/>
          </a:p>
          <a:p>
            <a:pPr algn="just"/>
            <a:r>
              <a:rPr lang="fr-BE" sz="1400" dirty="0" smtClean="0"/>
              <a:t>The MS </a:t>
            </a:r>
            <a:r>
              <a:rPr lang="fr-BE" sz="1400" dirty="0" err="1" smtClean="0"/>
              <a:t>shall</a:t>
            </a:r>
            <a:r>
              <a:rPr lang="fr-BE" sz="1400" dirty="0" smtClean="0"/>
              <a:t> transpose the Directive </a:t>
            </a:r>
            <a:r>
              <a:rPr lang="fr-BE" sz="1400" dirty="0" err="1" smtClean="0"/>
              <a:t>into</a:t>
            </a:r>
            <a:r>
              <a:rPr lang="fr-BE" sz="1400" dirty="0" smtClean="0"/>
              <a:t> force in </a:t>
            </a:r>
            <a:r>
              <a:rPr lang="fr-BE" sz="1400" dirty="0" err="1" smtClean="0"/>
              <a:t>their</a:t>
            </a:r>
            <a:r>
              <a:rPr lang="fr-BE" sz="1400" dirty="0" smtClean="0"/>
              <a:t> </a:t>
            </a:r>
            <a:r>
              <a:rPr lang="fr-BE" sz="1400" dirty="0" err="1" smtClean="0"/>
              <a:t>laws</a:t>
            </a:r>
            <a:r>
              <a:rPr lang="fr-BE" sz="1400" dirty="0" smtClean="0"/>
              <a:t>, </a:t>
            </a:r>
            <a:r>
              <a:rPr lang="fr-BE" sz="1400" b="1" dirty="0" smtClean="0"/>
              <a:t>by 18 </a:t>
            </a:r>
            <a:r>
              <a:rPr lang="fr-BE" sz="1400" b="1" dirty="0" err="1" smtClean="0"/>
              <a:t>September</a:t>
            </a:r>
            <a:r>
              <a:rPr lang="fr-BE" sz="1400" b="1" dirty="0" smtClean="0"/>
              <a:t> 2016 </a:t>
            </a:r>
            <a:r>
              <a:rPr lang="fr-BE" sz="1400" dirty="0" smtClean="0"/>
              <a:t>and the MSO </a:t>
            </a:r>
            <a:r>
              <a:rPr lang="fr-BE" sz="1400" dirty="0" err="1" smtClean="0"/>
              <a:t>shall</a:t>
            </a:r>
            <a:r>
              <a:rPr lang="fr-BE" sz="1400" dirty="0" smtClean="0"/>
              <a:t> </a:t>
            </a:r>
            <a:r>
              <a:rPr lang="fr-BE" sz="1400" dirty="0" err="1" smtClean="0"/>
              <a:t>be</a:t>
            </a:r>
            <a:r>
              <a:rPr lang="fr-BE" sz="1400" dirty="0" smtClean="0"/>
              <a:t> </a:t>
            </a:r>
            <a:r>
              <a:rPr lang="fr-BE" sz="1400" dirty="0" err="1" smtClean="0"/>
              <a:t>established</a:t>
            </a:r>
            <a:r>
              <a:rPr lang="fr-BE" sz="1400" dirty="0" smtClean="0"/>
              <a:t> and </a:t>
            </a:r>
            <a:r>
              <a:rPr lang="fr-BE" sz="1400" dirty="0" err="1" smtClean="0"/>
              <a:t>implemented</a:t>
            </a:r>
            <a:r>
              <a:rPr lang="fr-BE" sz="1400" dirty="0" smtClean="0"/>
              <a:t> at the </a:t>
            </a:r>
            <a:r>
              <a:rPr lang="fr-BE" sz="1400" dirty="0" err="1" smtClean="0"/>
              <a:t>latest</a:t>
            </a:r>
            <a:r>
              <a:rPr lang="fr-BE" sz="1400" dirty="0" smtClean="0"/>
              <a:t> </a:t>
            </a:r>
            <a:r>
              <a:rPr lang="fr-BE" sz="1400" b="1" dirty="0" smtClean="0"/>
              <a:t>by 31 March 2021.</a:t>
            </a:r>
          </a:p>
          <a:p>
            <a:pPr algn="just"/>
            <a:endParaRPr lang="fr-BE" sz="1400" b="1" dirty="0"/>
          </a:p>
          <a:p>
            <a:pPr algn="just"/>
            <a:r>
              <a:rPr lang="fr-BE" sz="1400" b="1" dirty="0" err="1" smtClean="0"/>
              <a:t>Cooperation</a:t>
            </a:r>
            <a:r>
              <a:rPr lang="fr-BE" sz="1400" b="1" dirty="0" smtClean="0"/>
              <a:t> </a:t>
            </a:r>
            <a:r>
              <a:rPr lang="fr-BE" sz="1400" b="1" dirty="0" err="1" smtClean="0"/>
              <a:t>among</a:t>
            </a:r>
            <a:r>
              <a:rPr lang="fr-BE" sz="1400" b="1" dirty="0" smtClean="0"/>
              <a:t> </a:t>
            </a:r>
            <a:r>
              <a:rPr lang="fr-BE" sz="1400" b="1" dirty="0" err="1" smtClean="0"/>
              <a:t>Member</a:t>
            </a:r>
            <a:r>
              <a:rPr lang="fr-BE" sz="1400" b="1" dirty="0" smtClean="0"/>
              <a:t> States: </a:t>
            </a:r>
            <a:r>
              <a:rPr lang="fr-BE" sz="1400" dirty="0" smtClean="0"/>
              <a:t>as part of the planning and management </a:t>
            </a:r>
            <a:r>
              <a:rPr lang="fr-BE" sz="1400" dirty="0" err="1" smtClean="0"/>
              <a:t>process</a:t>
            </a:r>
            <a:r>
              <a:rPr lang="fr-BE" sz="1400" dirty="0" smtClean="0"/>
              <a:t>, MS </a:t>
            </a:r>
            <a:r>
              <a:rPr lang="fr-BE" sz="1400" dirty="0" err="1" smtClean="0"/>
              <a:t>bordering</a:t>
            </a:r>
            <a:r>
              <a:rPr lang="fr-BE" sz="1400" dirty="0" smtClean="0"/>
              <a:t> marine waters </a:t>
            </a:r>
            <a:r>
              <a:rPr lang="fr-BE" sz="1400" dirty="0" err="1" smtClean="0"/>
              <a:t>shall</a:t>
            </a:r>
            <a:r>
              <a:rPr lang="fr-BE" sz="1400" dirty="0" smtClean="0"/>
              <a:t> </a:t>
            </a:r>
            <a:r>
              <a:rPr lang="fr-BE" sz="1400" dirty="0" err="1" smtClean="0"/>
              <a:t>cooperate</a:t>
            </a:r>
            <a:r>
              <a:rPr lang="fr-BE" sz="1400" dirty="0" smtClean="0"/>
              <a:t> </a:t>
            </a:r>
            <a:r>
              <a:rPr lang="fr-BE" sz="1400" dirty="0" err="1" smtClean="0"/>
              <a:t>with</a:t>
            </a:r>
            <a:r>
              <a:rPr lang="fr-BE" sz="1400" dirty="0" smtClean="0"/>
              <a:t> the </a:t>
            </a:r>
            <a:r>
              <a:rPr lang="fr-BE" sz="1400" dirty="0" err="1" smtClean="0"/>
              <a:t>aim</a:t>
            </a:r>
            <a:r>
              <a:rPr lang="fr-BE" sz="1400" dirty="0" smtClean="0"/>
              <a:t> of </a:t>
            </a:r>
            <a:r>
              <a:rPr lang="fr-BE" sz="1400" dirty="0" err="1" smtClean="0"/>
              <a:t>ensuring</a:t>
            </a:r>
            <a:r>
              <a:rPr lang="fr-BE" sz="1400" dirty="0" smtClean="0"/>
              <a:t> </a:t>
            </a:r>
            <a:r>
              <a:rPr lang="fr-BE" sz="1400" dirty="0" err="1" smtClean="0"/>
              <a:t>that</a:t>
            </a:r>
            <a:r>
              <a:rPr lang="fr-BE" sz="1400" dirty="0" smtClean="0"/>
              <a:t> marine spatial plans are </a:t>
            </a:r>
            <a:r>
              <a:rPr lang="fr-BE" sz="1400" dirty="0" err="1" smtClean="0"/>
              <a:t>coherent</a:t>
            </a:r>
            <a:r>
              <a:rPr lang="fr-BE" sz="1400" dirty="0" smtClean="0"/>
              <a:t> and </a:t>
            </a:r>
            <a:r>
              <a:rPr lang="fr-BE" sz="1400" dirty="0" err="1" smtClean="0"/>
              <a:t>coordinated</a:t>
            </a:r>
            <a:r>
              <a:rPr lang="fr-BE" sz="1400" dirty="0" smtClean="0"/>
              <a:t> </a:t>
            </a:r>
            <a:r>
              <a:rPr lang="fr-BE" sz="1400" dirty="0" err="1" smtClean="0"/>
              <a:t>across</a:t>
            </a:r>
            <a:r>
              <a:rPr lang="fr-BE" sz="1400" dirty="0" smtClean="0"/>
              <a:t> the marine </a:t>
            </a:r>
            <a:r>
              <a:rPr lang="fr-BE" sz="1400" dirty="0" err="1" smtClean="0"/>
              <a:t>regions</a:t>
            </a:r>
            <a:r>
              <a:rPr lang="fr-BE" sz="1400" dirty="0" smtClean="0"/>
              <a:t> </a:t>
            </a:r>
            <a:r>
              <a:rPr lang="fr-BE" sz="1400" dirty="0" err="1" smtClean="0"/>
              <a:t>concerned</a:t>
            </a:r>
            <a:r>
              <a:rPr lang="fr-BE" sz="1400" dirty="0" smtClean="0"/>
              <a:t>.</a:t>
            </a:r>
          </a:p>
          <a:p>
            <a:pPr algn="just"/>
            <a:endParaRPr lang="fr-BE" sz="1400" dirty="0" smtClean="0"/>
          </a:p>
          <a:p>
            <a:pPr algn="just"/>
            <a:r>
              <a:rPr lang="fr-BE" sz="1400" dirty="0" smtClean="0"/>
              <a:t>The good </a:t>
            </a:r>
            <a:r>
              <a:rPr lang="fr-BE" sz="1400" dirty="0" err="1" smtClean="0"/>
              <a:t>example</a:t>
            </a:r>
            <a:r>
              <a:rPr lang="fr-BE" sz="1400" dirty="0" smtClean="0"/>
              <a:t> of </a:t>
            </a:r>
            <a:r>
              <a:rPr lang="fr-BE" sz="1400" b="1" dirty="0" smtClean="0">
                <a:solidFill>
                  <a:srgbClr val="FF0000"/>
                </a:solidFill>
              </a:rPr>
              <a:t>VASAB Tallin </a:t>
            </a:r>
            <a:r>
              <a:rPr lang="fr-BE" sz="1400" b="1" dirty="0" err="1" smtClean="0">
                <a:solidFill>
                  <a:srgbClr val="FF0000"/>
                </a:solidFill>
              </a:rPr>
              <a:t>Declaration</a:t>
            </a:r>
            <a:r>
              <a:rPr lang="fr-BE" sz="1400" b="1" dirty="0" smtClean="0">
                <a:solidFill>
                  <a:srgbClr val="FF0000"/>
                </a:solidFill>
              </a:rPr>
              <a:t> </a:t>
            </a:r>
            <a:r>
              <a:rPr lang="fr-BE" sz="1400" dirty="0" smtClean="0"/>
              <a:t>(Vision and </a:t>
            </a:r>
            <a:r>
              <a:rPr lang="fr-BE" sz="1400" dirty="0" err="1" smtClean="0"/>
              <a:t>Strategies</a:t>
            </a:r>
            <a:r>
              <a:rPr lang="fr-BE" sz="1400" dirty="0" smtClean="0"/>
              <a:t> </a:t>
            </a:r>
            <a:r>
              <a:rPr lang="fr-BE" sz="1400" dirty="0" err="1" smtClean="0"/>
              <a:t>around</a:t>
            </a:r>
            <a:r>
              <a:rPr lang="fr-BE" sz="1400" dirty="0" smtClean="0"/>
              <a:t> the </a:t>
            </a:r>
            <a:r>
              <a:rPr lang="fr-BE" sz="1400" dirty="0" err="1" smtClean="0"/>
              <a:t>Baltic</a:t>
            </a:r>
            <a:r>
              <a:rPr lang="fr-BE" sz="1400" dirty="0" smtClean="0"/>
              <a:t> Sea), in the </a:t>
            </a:r>
            <a:r>
              <a:rPr lang="fr-BE" sz="1400" dirty="0" err="1" smtClean="0"/>
              <a:t>context</a:t>
            </a:r>
            <a:r>
              <a:rPr lang="fr-BE" sz="1400" dirty="0" smtClean="0"/>
              <a:t> of the HELCOM (</a:t>
            </a:r>
            <a:r>
              <a:rPr lang="fr-BE" sz="1400" dirty="0" err="1" smtClean="0"/>
              <a:t>Baltic</a:t>
            </a:r>
            <a:r>
              <a:rPr lang="fr-BE" sz="1400" dirty="0" smtClean="0"/>
              <a:t> Marine </a:t>
            </a:r>
            <a:r>
              <a:rPr lang="fr-BE" sz="1400" dirty="0" err="1" smtClean="0"/>
              <a:t>Environment</a:t>
            </a:r>
            <a:r>
              <a:rPr lang="fr-BE" sz="1400" dirty="0" smtClean="0"/>
              <a:t> protection Commission) Action Plan, to </a:t>
            </a:r>
            <a:r>
              <a:rPr lang="fr-BE" sz="1400" dirty="0" err="1" smtClean="0"/>
              <a:t>develop</a:t>
            </a:r>
            <a:r>
              <a:rPr lang="fr-BE" sz="1400" dirty="0" smtClean="0"/>
              <a:t> and </a:t>
            </a:r>
            <a:r>
              <a:rPr lang="fr-BE" sz="1400" b="1" dirty="0" err="1" smtClean="0"/>
              <a:t>integrated</a:t>
            </a:r>
            <a:r>
              <a:rPr lang="fr-BE" sz="1400" b="1" dirty="0" smtClean="0"/>
              <a:t> MSP </a:t>
            </a:r>
            <a:r>
              <a:rPr lang="fr-BE" sz="1400" b="1" dirty="0" err="1" smtClean="0"/>
              <a:t>process</a:t>
            </a:r>
            <a:r>
              <a:rPr lang="fr-BE" sz="1400" b="1" dirty="0" smtClean="0"/>
              <a:t> </a:t>
            </a:r>
            <a:r>
              <a:rPr lang="fr-BE" sz="1400" dirty="0" smtClean="0"/>
              <a:t>in the </a:t>
            </a:r>
            <a:r>
              <a:rPr lang="fr-BE" sz="1400" dirty="0" err="1" smtClean="0"/>
              <a:t>Baltic</a:t>
            </a:r>
            <a:r>
              <a:rPr lang="fr-BE" sz="1400" dirty="0" smtClean="0"/>
              <a:t> Sea </a:t>
            </a:r>
            <a:r>
              <a:rPr lang="fr-BE" sz="1400" dirty="0" err="1" smtClean="0"/>
              <a:t>Region</a:t>
            </a:r>
            <a:r>
              <a:rPr lang="fr-BE" sz="1400" dirty="0" smtClean="0"/>
              <a:t> countries   </a:t>
            </a:r>
          </a:p>
        </p:txBody>
      </p:sp>
    </p:spTree>
    <p:extLst>
      <p:ext uri="{BB962C8B-B14F-4D97-AF65-F5344CB8AC3E}">
        <p14:creationId xmlns:p14="http://schemas.microsoft.com/office/powerpoint/2010/main" val="9215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heel(1)">
                                      <p:cBhvr>
                                        <p:cTn id="21" dur="2000"/>
                                        <p:tgtEl>
                                          <p:spTgt spid="3">
                                            <p:txEl>
                                              <p:pRg st="5" end="5"/>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heel(1)">
                                      <p:cBhvr>
                                        <p:cTn id="2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229600" cy="936625"/>
          </a:xfrm>
        </p:spPr>
        <p:txBody>
          <a:bodyPr/>
          <a:lstStyle/>
          <a:p>
            <a:pPr algn="ctr"/>
            <a:r>
              <a:rPr lang="fr-BE" sz="1800" dirty="0" smtClean="0"/>
              <a:t>The </a:t>
            </a:r>
            <a:r>
              <a:rPr lang="fr-BE" sz="1800" dirty="0" err="1" smtClean="0"/>
              <a:t>European</a:t>
            </a:r>
            <a:r>
              <a:rPr lang="fr-BE" sz="1800" dirty="0" smtClean="0"/>
              <a:t> </a:t>
            </a:r>
            <a:r>
              <a:rPr lang="fr-BE" sz="1800" dirty="0" err="1" smtClean="0"/>
              <a:t>Institutional</a:t>
            </a:r>
            <a:r>
              <a:rPr lang="fr-BE" sz="1800" dirty="0" smtClean="0"/>
              <a:t> networks (1)</a:t>
            </a:r>
            <a:endParaRPr lang="en-GB" sz="1800" dirty="0"/>
          </a:p>
        </p:txBody>
      </p:sp>
      <p:sp>
        <p:nvSpPr>
          <p:cNvPr id="3" name="Content Placeholder 2"/>
          <p:cNvSpPr>
            <a:spLocks noGrp="1"/>
          </p:cNvSpPr>
          <p:nvPr>
            <p:ph idx="1"/>
          </p:nvPr>
        </p:nvSpPr>
        <p:spPr>
          <a:xfrm>
            <a:off x="251520" y="1844824"/>
            <a:ext cx="8229600" cy="3633788"/>
          </a:xfrm>
        </p:spPr>
        <p:txBody>
          <a:bodyPr/>
          <a:lstStyle/>
          <a:p>
            <a:pPr lvl="0"/>
            <a:r>
              <a:rPr lang="en-GB" sz="1400" b="1" dirty="0"/>
              <a:t>Enterprise Europe Network (EEN)</a:t>
            </a:r>
            <a:endParaRPr lang="en-GB" sz="1400" dirty="0"/>
          </a:p>
          <a:p>
            <a:r>
              <a:rPr lang="en-GB" sz="1400" b="1" dirty="0"/>
              <a:t> </a:t>
            </a:r>
            <a:r>
              <a:rPr lang="en-GB" sz="1200" dirty="0" smtClean="0"/>
              <a:t>The </a:t>
            </a:r>
            <a:r>
              <a:rPr lang="en-GB" sz="1200" dirty="0"/>
              <a:t>new EEN network established in the framework of the COSME programme will be operational from 2015-2021. </a:t>
            </a:r>
            <a:endParaRPr lang="en-GB" sz="1200" dirty="0" smtClean="0"/>
          </a:p>
          <a:p>
            <a:r>
              <a:rPr lang="en-GB" sz="1200" dirty="0" smtClean="0"/>
              <a:t>A </a:t>
            </a:r>
            <a:r>
              <a:rPr lang="en-GB" sz="1200" dirty="0"/>
              <a:t>Call for Proposals has been published in mid-January 2014 with a total budget of 336 M€ for 2015-2021. Gathering currently </a:t>
            </a:r>
            <a:r>
              <a:rPr lang="en-GB" sz="1200" b="1" dirty="0"/>
              <a:t>54 countries, 600 organisations and 3000 experts</a:t>
            </a:r>
            <a:r>
              <a:rPr lang="en-GB" sz="1200" dirty="0"/>
              <a:t>, it aims at becoming a “</a:t>
            </a:r>
            <a:r>
              <a:rPr lang="en-GB" sz="1200" b="1" dirty="0"/>
              <a:t>one-stop sho</a:t>
            </a:r>
            <a:r>
              <a:rPr lang="en-GB" sz="1200" dirty="0"/>
              <a:t>p” for the European SMEs providing integrated support services to help SMEs that seek to explore business opportunities. </a:t>
            </a:r>
            <a:endParaRPr lang="en-GB" sz="1200" dirty="0" smtClean="0"/>
          </a:p>
          <a:p>
            <a:endParaRPr lang="en-GB" sz="1200" dirty="0"/>
          </a:p>
          <a:p>
            <a:pPr algn="just"/>
            <a:r>
              <a:rPr lang="en-GB" sz="1200" dirty="0"/>
              <a:t>The </a:t>
            </a:r>
            <a:r>
              <a:rPr lang="en-GB" sz="1200" b="1" dirty="0"/>
              <a:t>Enterprise Europe Network Sector groups </a:t>
            </a:r>
            <a:r>
              <a:rPr lang="en-GB" sz="1200" dirty="0"/>
              <a:t>are a focal point for stimulating cross-border business and technology cooperation between SMEs in their sectors, and across sectors. This also includes organizing sectorial Business to Business events and company missions. </a:t>
            </a:r>
          </a:p>
          <a:p>
            <a:pPr algn="just"/>
            <a:r>
              <a:rPr lang="en-GB" sz="1200" dirty="0"/>
              <a:t>The sector groups are also expected to explore and put in place synergies between their own practical advisory and partnership services for SMEs and relevant EU policy initiatives.</a:t>
            </a:r>
          </a:p>
          <a:p>
            <a:pPr algn="just"/>
            <a:endParaRPr lang="en-GB" sz="1200" dirty="0" smtClean="0"/>
          </a:p>
          <a:p>
            <a:pPr algn="just"/>
            <a:r>
              <a:rPr lang="en-GB" sz="1200" dirty="0" smtClean="0"/>
              <a:t>The </a:t>
            </a:r>
            <a:r>
              <a:rPr lang="en-GB" sz="1200" dirty="0"/>
              <a:t>main Enterprise Europe Network Sector group relevant to the tourism sector is the </a:t>
            </a:r>
            <a:r>
              <a:rPr lang="en-GB" sz="1200" b="1" dirty="0"/>
              <a:t>Tourism and Cultural Heritage Sector Group. </a:t>
            </a:r>
          </a:p>
          <a:p>
            <a:pPr algn="just"/>
            <a:endParaRPr lang="en-GB" sz="1200" dirty="0" smtClean="0"/>
          </a:p>
          <a:p>
            <a:pPr algn="just"/>
            <a:r>
              <a:rPr lang="en-GB" sz="1200" dirty="0" smtClean="0"/>
              <a:t>The </a:t>
            </a:r>
            <a:r>
              <a:rPr lang="en-GB" sz="1200" dirty="0"/>
              <a:t>network also provides feedback to the Commission on problems and issues encountered by SMEs, which is then fed into the analysis for preparing new measures and proposals affecting this target group.</a:t>
            </a:r>
          </a:p>
          <a:p>
            <a:r>
              <a:rPr lang="en-GB" sz="1200" i="1" dirty="0"/>
              <a:t> </a:t>
            </a:r>
            <a:r>
              <a:rPr lang="nl-NL" sz="1200" b="1" i="1" dirty="0"/>
              <a:t>EEN - </a:t>
            </a:r>
            <a:r>
              <a:rPr lang="nl-NL" sz="1200" b="1" i="1" u="sng" dirty="0">
                <a:hlinkClick r:id="rId2"/>
              </a:rPr>
              <a:t>http://een.ec.europa.eu/</a:t>
            </a:r>
            <a:r>
              <a:rPr lang="en-US" sz="1200" b="1" i="1" dirty="0"/>
              <a:t> </a:t>
            </a:r>
            <a:endParaRPr lang="en-GB" sz="1200" dirty="0"/>
          </a:p>
          <a:p>
            <a:endParaRPr lang="en-GB" sz="1200" dirty="0"/>
          </a:p>
          <a:p>
            <a:endParaRPr lang="en-GB" sz="1200" dirty="0"/>
          </a:p>
        </p:txBody>
      </p:sp>
    </p:spTree>
    <p:extLst>
      <p:ext uri="{BB962C8B-B14F-4D97-AF65-F5344CB8AC3E}">
        <p14:creationId xmlns:p14="http://schemas.microsoft.com/office/powerpoint/2010/main" val="387811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80728"/>
            <a:ext cx="8229600" cy="936625"/>
          </a:xfrm>
        </p:spPr>
        <p:txBody>
          <a:bodyPr/>
          <a:lstStyle/>
          <a:p>
            <a:pPr algn="ctr"/>
            <a:r>
              <a:rPr lang="fr-BE" sz="2000" dirty="0"/>
              <a:t>The </a:t>
            </a:r>
            <a:r>
              <a:rPr lang="fr-BE" sz="2000" dirty="0" err="1"/>
              <a:t>European</a:t>
            </a:r>
            <a:r>
              <a:rPr lang="fr-BE" sz="2000" dirty="0"/>
              <a:t> </a:t>
            </a:r>
            <a:r>
              <a:rPr lang="fr-BE" sz="2000" dirty="0" err="1"/>
              <a:t>Institutional</a:t>
            </a:r>
            <a:r>
              <a:rPr lang="fr-BE" sz="2000" dirty="0"/>
              <a:t> networks </a:t>
            </a:r>
            <a:r>
              <a:rPr lang="fr-BE" sz="2000" dirty="0" smtClean="0"/>
              <a:t>(2)</a:t>
            </a:r>
            <a:endParaRPr lang="en-GB" sz="2000" dirty="0"/>
          </a:p>
        </p:txBody>
      </p:sp>
      <p:sp>
        <p:nvSpPr>
          <p:cNvPr id="3" name="Content Placeholder 2"/>
          <p:cNvSpPr>
            <a:spLocks noGrp="1"/>
          </p:cNvSpPr>
          <p:nvPr>
            <p:ph idx="1"/>
          </p:nvPr>
        </p:nvSpPr>
        <p:spPr>
          <a:xfrm>
            <a:off x="323528" y="1772816"/>
            <a:ext cx="8229600" cy="3633788"/>
          </a:xfrm>
        </p:spPr>
        <p:txBody>
          <a:bodyPr/>
          <a:lstStyle/>
          <a:p>
            <a:pPr lvl="0"/>
            <a:r>
              <a:rPr lang="en-GB" sz="1600" b="1" dirty="0"/>
              <a:t>European Network for Rural Development (ENRD) </a:t>
            </a:r>
            <a:endParaRPr lang="en-GB" sz="1600" dirty="0"/>
          </a:p>
          <a:p>
            <a:pPr algn="just"/>
            <a:r>
              <a:rPr lang="en-GB" sz="1400" dirty="0" smtClean="0"/>
              <a:t>ENRD </a:t>
            </a:r>
            <a:r>
              <a:rPr lang="en-GB" sz="1400" dirty="0"/>
              <a:t>was set up by DG AGRI in 2008 to help Member States implement the 94 Rural Development Programmes (RDPs). It serves as a platform for the sharing of ideas and experience on rural development policies. Its main stakeholders include National Rural Networks, national authorities, </a:t>
            </a:r>
            <a:r>
              <a:rPr lang="en-GB" sz="1400" b="1" dirty="0"/>
              <a:t>Local Action Groups </a:t>
            </a:r>
            <a:r>
              <a:rPr lang="en-GB" sz="1400" dirty="0"/>
              <a:t>and rural development organisations. It highlights examples of successful rural development projects across the EU, promotes transnational cooperation and provides analysis of relevant themes including economic diversification and rural tourism.</a:t>
            </a:r>
          </a:p>
          <a:p>
            <a:pPr algn="just"/>
            <a:r>
              <a:rPr lang="nl-NL" sz="1100" b="1" i="1" dirty="0" smtClean="0"/>
              <a:t>ENRD </a:t>
            </a:r>
            <a:r>
              <a:rPr lang="nl-NL" sz="1100" b="1" i="1" dirty="0"/>
              <a:t>- </a:t>
            </a:r>
            <a:r>
              <a:rPr lang="nl-NL" sz="1100" b="1" i="1" u="sng" dirty="0">
                <a:hlinkClick r:id="rId2"/>
              </a:rPr>
              <a:t>https://enrd.ec.europa.eu/en/splash</a:t>
            </a:r>
            <a:r>
              <a:rPr lang="en-US" sz="1100" b="1" i="1" dirty="0"/>
              <a:t> </a:t>
            </a:r>
            <a:endParaRPr lang="en-GB" sz="1100" dirty="0"/>
          </a:p>
          <a:p>
            <a:pPr algn="just"/>
            <a:endParaRPr lang="en-GB" sz="1400" dirty="0"/>
          </a:p>
          <a:p>
            <a:pPr lvl="0"/>
            <a:r>
              <a:rPr lang="en-GB" sz="1400" b="1" dirty="0"/>
              <a:t>European Fisheries Areas Network (FARNET)</a:t>
            </a:r>
            <a:endParaRPr lang="en-GB" sz="1400" dirty="0"/>
          </a:p>
          <a:p>
            <a:pPr algn="just"/>
            <a:r>
              <a:rPr lang="en-GB" sz="1400" dirty="0" smtClean="0"/>
              <a:t>This </a:t>
            </a:r>
            <a:r>
              <a:rPr lang="en-GB" sz="1400" dirty="0"/>
              <a:t>network brings together all fisheries areas supported by U</a:t>
            </a:r>
            <a:r>
              <a:rPr lang="en-GB" sz="1400" b="1" dirty="0"/>
              <a:t>nion Priority 4 of the European Maritime and Fisheries Fund </a:t>
            </a:r>
            <a:r>
              <a:rPr lang="en-GB" sz="1400" dirty="0"/>
              <a:t>(EMFF). It aims to assist the different stakeholders involved in the sustainable development of fisheries areas at local, regional, national and European level. Over the last programming period, the core of the network reached over 300 Fisheries Local Action Groups (FLAGs). These public-private partnerships set up at local level, work towards the sustainable development of their areas through a strategy which is designed by themselves. Based in 21 Member States, these FLAGs manage a budget to support a range of projects proposed and carried out by a wide variety of local stakeholders</a:t>
            </a:r>
            <a:r>
              <a:rPr lang="en-GB" sz="1400" dirty="0" smtClean="0"/>
              <a:t>.</a:t>
            </a:r>
          </a:p>
          <a:p>
            <a:r>
              <a:rPr lang="nl-NL" sz="1000" b="1" i="1" dirty="0" smtClean="0"/>
              <a:t>FARNET </a:t>
            </a:r>
            <a:r>
              <a:rPr lang="nl-NL" sz="1000" b="1" i="1" dirty="0"/>
              <a:t>- </a:t>
            </a:r>
            <a:r>
              <a:rPr lang="nl-NL" sz="1000" b="1" i="1" u="sng" dirty="0">
                <a:hlinkClick r:id="rId3"/>
              </a:rPr>
              <a:t>https://webgate.ec.europa.eu/fpfis/cms/farnet/</a:t>
            </a:r>
            <a:r>
              <a:rPr lang="en-US" sz="1000" b="1" i="1" dirty="0"/>
              <a:t> </a:t>
            </a:r>
            <a:r>
              <a:rPr lang="nl-NL" sz="1000" b="1" i="1" dirty="0" smtClean="0"/>
              <a:t>; </a:t>
            </a:r>
            <a:r>
              <a:rPr lang="nl-NL" sz="1000" b="1" i="1" dirty="0" smtClean="0"/>
              <a:t>(Conference brochure </a:t>
            </a:r>
            <a:r>
              <a:rPr lang="nl-NL" sz="1000" b="1" i="1" dirty="0"/>
              <a:t>"</a:t>
            </a:r>
            <a:r>
              <a:rPr lang="nl-NL" sz="1000" b="1" i="1" dirty="0" err="1"/>
              <a:t>Sailing</a:t>
            </a:r>
            <a:r>
              <a:rPr lang="nl-NL" sz="1000" b="1" i="1" dirty="0"/>
              <a:t> </a:t>
            </a:r>
            <a:r>
              <a:rPr lang="nl-NL" sz="1000" b="1" i="1" dirty="0" err="1"/>
              <a:t>Towards</a:t>
            </a:r>
            <a:r>
              <a:rPr lang="nl-NL" sz="1000" b="1" i="1" dirty="0"/>
              <a:t> 2020":  </a:t>
            </a:r>
            <a:r>
              <a:rPr lang="nl-NL" sz="1000" b="1" i="1" u="sng" dirty="0">
                <a:hlinkClick r:id="rId4"/>
              </a:rPr>
              <a:t>https://webgate.ec.europa.eu/fpfis/cms/farnet/files/documents/Farnet_Brochure2020_EN_WEB.compressed.pdf</a:t>
            </a:r>
            <a:r>
              <a:rPr lang="nl-NL" sz="1000" b="1" i="1" dirty="0"/>
              <a:t> </a:t>
            </a:r>
            <a:endParaRPr lang="en-GB" sz="1000" dirty="0"/>
          </a:p>
          <a:p>
            <a:r>
              <a:rPr lang="nl-NL" sz="1400" dirty="0"/>
              <a:t> </a:t>
            </a:r>
            <a:endParaRPr lang="en-GB" sz="1400" dirty="0"/>
          </a:p>
          <a:p>
            <a:pPr algn="just"/>
            <a:endParaRPr lang="en-GB" sz="1400" dirty="0"/>
          </a:p>
          <a:p>
            <a:pPr algn="just"/>
            <a:r>
              <a:rPr lang="en-GB" sz="1400" dirty="0"/>
              <a:t> </a:t>
            </a:r>
          </a:p>
          <a:p>
            <a:pPr algn="just"/>
            <a:endParaRPr lang="en-GB" sz="1400" dirty="0"/>
          </a:p>
        </p:txBody>
      </p:sp>
    </p:spTree>
    <p:extLst>
      <p:ext uri="{BB962C8B-B14F-4D97-AF65-F5344CB8AC3E}">
        <p14:creationId xmlns:p14="http://schemas.microsoft.com/office/powerpoint/2010/main" val="183052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Box 15"/>
          <p:cNvSpPr txBox="1">
            <a:spLocks noChangeArrowheads="1"/>
          </p:cNvSpPr>
          <p:nvPr/>
        </p:nvSpPr>
        <p:spPr bwMode="auto">
          <a:xfrm>
            <a:off x="4756150" y="4833938"/>
            <a:ext cx="2681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fr-FR" sz="1800" dirty="0" smtClean="0">
              <a:solidFill>
                <a:srgbClr val="002060"/>
              </a:solidFill>
              <a:latin typeface="+mn-lt"/>
            </a:endParaRPr>
          </a:p>
        </p:txBody>
      </p:sp>
      <p:sp>
        <p:nvSpPr>
          <p:cNvPr id="14340" name="Footer Placeholder 17"/>
          <p:cNvSpPr txBox="1">
            <a:spLocks noGrp="1"/>
          </p:cNvSpPr>
          <p:nvPr/>
        </p:nvSpPr>
        <p:spPr bwMode="auto">
          <a:xfrm>
            <a:off x="4140200" y="6634163"/>
            <a:ext cx="935038" cy="2238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endParaRPr lang="fr-FR" sz="800" b="0" dirty="0">
              <a:solidFill>
                <a:schemeClr val="bg1"/>
              </a:solidFill>
            </a:endParaRPr>
          </a:p>
        </p:txBody>
      </p:sp>
      <p:sp>
        <p:nvSpPr>
          <p:cNvPr id="5" name="Rectangle 4"/>
          <p:cNvSpPr/>
          <p:nvPr/>
        </p:nvSpPr>
        <p:spPr>
          <a:xfrm>
            <a:off x="467544" y="836712"/>
            <a:ext cx="8424936" cy="7571303"/>
          </a:xfrm>
          <a:prstGeom prst="rect">
            <a:avLst/>
          </a:prstGeom>
        </p:spPr>
        <p:txBody>
          <a:bodyPr wrap="square">
            <a:spAutoFit/>
          </a:bodyPr>
          <a:lstStyle/>
          <a:p>
            <a:pPr algn="ctr">
              <a:spcAft>
                <a:spcPts val="1800"/>
              </a:spcAft>
            </a:pPr>
            <a:endParaRPr lang="fr-BE" sz="2400" dirty="0" smtClean="0">
              <a:solidFill>
                <a:srgbClr val="0F5494"/>
              </a:solidFill>
              <a:latin typeface="+mj-lt"/>
              <a:ea typeface="+mj-ea"/>
              <a:cs typeface="+mj-cs"/>
            </a:endParaRPr>
          </a:p>
          <a:p>
            <a:pPr algn="ctr">
              <a:spcAft>
                <a:spcPts val="1800"/>
              </a:spcAft>
            </a:pPr>
            <a:r>
              <a:rPr lang="fr-BE" sz="2000" dirty="0" err="1" smtClean="0">
                <a:solidFill>
                  <a:srgbClr val="0F5494"/>
                </a:solidFill>
                <a:latin typeface="+mj-lt"/>
                <a:ea typeface="+mj-ea"/>
                <a:cs typeface="+mj-cs"/>
              </a:rPr>
              <a:t>Funding</a:t>
            </a:r>
            <a:r>
              <a:rPr lang="fr-BE" sz="2000" dirty="0" smtClean="0">
                <a:solidFill>
                  <a:srgbClr val="0F5494"/>
                </a:solidFill>
                <a:latin typeface="+mj-lt"/>
                <a:ea typeface="+mj-ea"/>
                <a:cs typeface="+mj-cs"/>
              </a:rPr>
              <a:t> </a:t>
            </a:r>
            <a:r>
              <a:rPr lang="fr-BE" sz="2000" dirty="0">
                <a:solidFill>
                  <a:srgbClr val="0F5494"/>
                </a:solidFill>
                <a:latin typeface="+mj-lt"/>
                <a:ea typeface="+mj-ea"/>
                <a:cs typeface="+mj-cs"/>
              </a:rPr>
              <a:t>– ESIF 2014-2020 </a:t>
            </a:r>
          </a:p>
          <a:p>
            <a:pPr>
              <a:spcAft>
                <a:spcPts val="600"/>
              </a:spcAft>
            </a:pPr>
            <a:r>
              <a:rPr lang="en-GB" sz="1600" dirty="0" smtClean="0">
                <a:solidFill>
                  <a:srgbClr val="0F5494"/>
                </a:solidFill>
              </a:rPr>
              <a:t>European Maritime Fisheries Fund </a:t>
            </a:r>
            <a:r>
              <a:rPr lang="en-GB" sz="1600" b="0" dirty="0" smtClean="0">
                <a:solidFill>
                  <a:srgbClr val="0F5494"/>
                </a:solidFill>
              </a:rPr>
              <a:t>- </a:t>
            </a:r>
            <a:r>
              <a:rPr lang="en-GB" sz="1600" dirty="0" smtClean="0">
                <a:solidFill>
                  <a:srgbClr val="0F5494"/>
                </a:solidFill>
              </a:rPr>
              <a:t>EMFF:</a:t>
            </a:r>
            <a:r>
              <a:rPr lang="en-GB" sz="1600" b="0" dirty="0" smtClean="0">
                <a:solidFill>
                  <a:srgbClr val="0F5494"/>
                </a:solidFill>
              </a:rPr>
              <a:t> </a:t>
            </a:r>
          </a:p>
          <a:p>
            <a:pPr algn="just">
              <a:spcAft>
                <a:spcPts val="600"/>
              </a:spcAft>
            </a:pPr>
            <a:r>
              <a:rPr lang="en-GB" sz="1600" b="0" dirty="0">
                <a:solidFill>
                  <a:srgbClr val="0F5494"/>
                </a:solidFill>
              </a:rPr>
              <a:t>	</a:t>
            </a:r>
            <a:r>
              <a:rPr lang="en-GB" sz="1600" b="0" dirty="0" smtClean="0">
                <a:solidFill>
                  <a:srgbClr val="0F5494"/>
                </a:solidFill>
                <a:sym typeface="Wingdings" panose="05000000000000000000" pitchFamily="2" charset="2"/>
              </a:rPr>
              <a:t></a:t>
            </a:r>
            <a:r>
              <a:rPr lang="en-GB" sz="1600" b="0" dirty="0" smtClean="0">
                <a:solidFill>
                  <a:srgbClr val="0F5494"/>
                </a:solidFill>
              </a:rPr>
              <a:t> to help fishermen and sector in transition, support coastal communities in diversifying their economies </a:t>
            </a:r>
          </a:p>
          <a:p>
            <a:pPr algn="just">
              <a:spcAft>
                <a:spcPts val="600"/>
              </a:spcAft>
            </a:pPr>
            <a:r>
              <a:rPr lang="en-GB" sz="1600" b="0" dirty="0">
                <a:solidFill>
                  <a:srgbClr val="0F5494"/>
                </a:solidFill>
              </a:rPr>
              <a:t>	</a:t>
            </a:r>
            <a:r>
              <a:rPr lang="en-GB" sz="1600" b="0" dirty="0" smtClean="0">
                <a:solidFill>
                  <a:srgbClr val="0F5494"/>
                </a:solidFill>
                <a:sym typeface="Wingdings" panose="05000000000000000000" pitchFamily="2" charset="2"/>
              </a:rPr>
              <a:t> </a:t>
            </a:r>
            <a:r>
              <a:rPr lang="en-GB" sz="1600" b="0" dirty="0" smtClean="0">
                <a:solidFill>
                  <a:srgbClr val="0F5494"/>
                </a:solidFill>
              </a:rPr>
              <a:t>to improve quality of life along European coasts </a:t>
            </a:r>
          </a:p>
          <a:p>
            <a:pPr algn="just">
              <a:spcAft>
                <a:spcPts val="600"/>
              </a:spcAft>
            </a:pPr>
            <a:r>
              <a:rPr lang="en-GB" sz="1600" b="0" dirty="0">
                <a:solidFill>
                  <a:srgbClr val="0F5494"/>
                </a:solidFill>
              </a:rPr>
              <a:t>	</a:t>
            </a:r>
            <a:r>
              <a:rPr lang="en-GB" sz="1600" b="0" dirty="0" smtClean="0">
                <a:solidFill>
                  <a:srgbClr val="0F5494"/>
                </a:solidFill>
                <a:sym typeface="Wingdings" panose="05000000000000000000" pitchFamily="2" charset="2"/>
              </a:rPr>
              <a:t> to </a:t>
            </a:r>
            <a:r>
              <a:rPr lang="en-GB" sz="1600" b="0" dirty="0" smtClean="0">
                <a:solidFill>
                  <a:srgbClr val="0F5494"/>
                </a:solidFill>
              </a:rPr>
              <a:t>make best use of fishermen's knowledge, experience, use this potential in </a:t>
            </a:r>
            <a:r>
              <a:rPr lang="en-GB" sz="1600" dirty="0" smtClean="0">
                <a:solidFill>
                  <a:srgbClr val="0F5494"/>
                </a:solidFill>
              </a:rPr>
              <a:t>Blue Growth areas such as tourism;</a:t>
            </a:r>
          </a:p>
          <a:p>
            <a:pPr algn="just">
              <a:spcAft>
                <a:spcPts val="600"/>
              </a:spcAft>
            </a:pPr>
            <a:r>
              <a:rPr lang="en-GB" sz="1600" b="0" dirty="0" smtClean="0">
                <a:solidFill>
                  <a:srgbClr val="0F5494"/>
                </a:solidFill>
                <a:sym typeface="Wingdings" panose="05000000000000000000" pitchFamily="2" charset="2"/>
              </a:rPr>
              <a:t>	 </a:t>
            </a:r>
            <a:r>
              <a:rPr lang="en-GB" sz="1600" b="0" dirty="0" smtClean="0">
                <a:solidFill>
                  <a:srgbClr val="0F5494"/>
                </a:solidFill>
              </a:rPr>
              <a:t>To capitalise on environmental assets, d</a:t>
            </a:r>
            <a:r>
              <a:rPr lang="en-GB" sz="1600" dirty="0" smtClean="0">
                <a:solidFill>
                  <a:srgbClr val="0F5494"/>
                </a:solidFill>
              </a:rPr>
              <a:t>evelop tourism-related project</a:t>
            </a:r>
            <a:r>
              <a:rPr lang="en-GB" sz="1600" b="0" dirty="0" smtClean="0">
                <a:solidFill>
                  <a:srgbClr val="0F5494"/>
                </a:solidFill>
              </a:rPr>
              <a:t>, such as </a:t>
            </a:r>
            <a:r>
              <a:rPr lang="en-GB" sz="1600" dirty="0" smtClean="0">
                <a:solidFill>
                  <a:srgbClr val="0F5494"/>
                </a:solidFill>
              </a:rPr>
              <a:t>eco-tourism, </a:t>
            </a:r>
            <a:r>
              <a:rPr lang="en-GB" sz="1600" dirty="0" err="1" smtClean="0">
                <a:solidFill>
                  <a:srgbClr val="0F5494"/>
                </a:solidFill>
              </a:rPr>
              <a:t>pesca</a:t>
            </a:r>
            <a:r>
              <a:rPr lang="en-GB" sz="1600" dirty="0" smtClean="0">
                <a:solidFill>
                  <a:srgbClr val="0F5494"/>
                </a:solidFill>
              </a:rPr>
              <a:t>-tourism, accommodation, tourist trails</a:t>
            </a:r>
            <a:r>
              <a:rPr lang="en-GB" sz="1600" b="0" dirty="0" smtClean="0">
                <a:solidFill>
                  <a:srgbClr val="0F5494"/>
                </a:solidFill>
              </a:rPr>
              <a:t>, diving; address "diversification", professional trainings, life-long </a:t>
            </a:r>
            <a:r>
              <a:rPr lang="en-GB" sz="1600" b="0" dirty="0" err="1" smtClean="0">
                <a:solidFill>
                  <a:srgbClr val="0F5494"/>
                </a:solidFill>
              </a:rPr>
              <a:t>learning,new</a:t>
            </a:r>
            <a:r>
              <a:rPr lang="en-GB" sz="1600" b="0" dirty="0">
                <a:solidFill>
                  <a:srgbClr val="0F5494"/>
                </a:solidFill>
              </a:rPr>
              <a:t> </a:t>
            </a:r>
            <a:r>
              <a:rPr lang="en-GB" sz="1600" b="0" dirty="0" smtClean="0">
                <a:solidFill>
                  <a:srgbClr val="0F5494"/>
                </a:solidFill>
              </a:rPr>
              <a:t>professional skills</a:t>
            </a:r>
          </a:p>
          <a:p>
            <a:pPr>
              <a:spcAft>
                <a:spcPts val="600"/>
              </a:spcAft>
            </a:pPr>
            <a:r>
              <a:rPr lang="en-GB" sz="1600" dirty="0" smtClean="0">
                <a:solidFill>
                  <a:srgbClr val="0F5494"/>
                </a:solidFill>
                <a:ea typeface="ＭＳ Ｐゴシック" charset="0"/>
              </a:rPr>
              <a:t>European regional development fund-ERDF</a:t>
            </a:r>
          </a:p>
          <a:p>
            <a:pPr marL="0" lvl="1" indent="0">
              <a:spcAft>
                <a:spcPts val="600"/>
              </a:spcAft>
              <a:buSzPct val="110000"/>
              <a:defRPr/>
            </a:pPr>
            <a:r>
              <a:rPr lang="en-GB" sz="1600" b="0" dirty="0" smtClean="0">
                <a:solidFill>
                  <a:srgbClr val="0F5494"/>
                </a:solidFill>
                <a:sym typeface="Wingdings" panose="05000000000000000000" pitchFamily="2" charset="2"/>
              </a:rPr>
              <a:t>	</a:t>
            </a:r>
            <a:r>
              <a:rPr lang="en-GB" altLang="en-US" sz="1600" b="0" dirty="0">
                <a:solidFill>
                  <a:srgbClr val="0F5494"/>
                </a:solidFill>
              </a:rPr>
              <a:t>11 thematic objectives</a:t>
            </a:r>
          </a:p>
          <a:p>
            <a:pPr marL="914400" lvl="3">
              <a:spcAft>
                <a:spcPts val="600"/>
              </a:spcAft>
              <a:buSzPct val="110000"/>
              <a:defRPr/>
            </a:pPr>
            <a:r>
              <a:rPr lang="en-GB" sz="1600" b="0" dirty="0">
                <a:solidFill>
                  <a:srgbClr val="0F5494"/>
                </a:solidFill>
                <a:sym typeface="Wingdings" panose="05000000000000000000" pitchFamily="2" charset="2"/>
              </a:rPr>
              <a:t> </a:t>
            </a:r>
            <a:r>
              <a:rPr lang="en-GB" altLang="en-US" sz="1600" b="0" dirty="0">
                <a:solidFill>
                  <a:srgbClr val="FF0000"/>
                </a:solidFill>
              </a:rPr>
              <a:t>No </a:t>
            </a:r>
            <a:r>
              <a:rPr lang="en-GB" altLang="en-US" sz="1600" b="0" dirty="0">
                <a:solidFill>
                  <a:srgbClr val="FF0000"/>
                </a:solidFill>
              </a:rPr>
              <a:t>tourism as a priority</a:t>
            </a:r>
          </a:p>
          <a:p>
            <a:pPr marL="0" indent="0" algn="just">
              <a:spcAft>
                <a:spcPts val="600"/>
              </a:spcAft>
              <a:defRPr/>
            </a:pPr>
            <a:r>
              <a:rPr lang="en-GB" altLang="en-US" sz="1600" b="0" dirty="0">
                <a:solidFill>
                  <a:srgbClr val="0F5494"/>
                </a:solidFill>
              </a:rPr>
              <a:t>Relevance </a:t>
            </a:r>
            <a:r>
              <a:rPr lang="en-GB" altLang="en-US" sz="1600" b="0" dirty="0">
                <a:solidFill>
                  <a:srgbClr val="0F5494"/>
                </a:solidFill>
              </a:rPr>
              <a:t>for tourism: R&amp;I; ICT investments; SME competitiveness; Low-Carbon economy; Employment and labour mobility; education, skills and lifelong learning</a:t>
            </a:r>
          </a:p>
          <a:p>
            <a:pPr>
              <a:spcAft>
                <a:spcPts val="600"/>
              </a:spcAft>
            </a:pPr>
            <a:endParaRPr lang="en-GB" sz="1600" b="0" dirty="0" smtClean="0">
              <a:solidFill>
                <a:srgbClr val="0F5494"/>
              </a:solidFill>
              <a:sym typeface="Wingdings" panose="05000000000000000000" pitchFamily="2" charset="2"/>
            </a:endParaRPr>
          </a:p>
          <a:p>
            <a:pPr>
              <a:spcAft>
                <a:spcPts val="600"/>
              </a:spcAft>
            </a:pPr>
            <a:endParaRPr lang="en-GB" sz="1600" dirty="0" smtClean="0">
              <a:solidFill>
                <a:srgbClr val="0F5494"/>
              </a:solidFill>
              <a:ea typeface="ＭＳ Ｐゴシック" charset="0"/>
            </a:endParaRPr>
          </a:p>
          <a:p>
            <a:pPr>
              <a:spcAft>
                <a:spcPts val="600"/>
              </a:spcAft>
            </a:pPr>
            <a:r>
              <a:rPr lang="en-GB" sz="1600" dirty="0">
                <a:ea typeface="ＭＳ Ｐゴシック" charset="0"/>
              </a:rPr>
              <a:t/>
            </a:r>
            <a:br>
              <a:rPr lang="en-GB" sz="1600" dirty="0">
                <a:ea typeface="ＭＳ Ｐゴシック" charset="0"/>
              </a:rPr>
            </a:br>
            <a:r>
              <a:rPr lang="en-GB" sz="1600" dirty="0">
                <a:ea typeface="ＭＳ Ｐゴシック" charset="0"/>
              </a:rPr>
              <a:t/>
            </a:r>
            <a:br>
              <a:rPr lang="en-GB" sz="1600" dirty="0">
                <a:ea typeface="ＭＳ Ｐゴシック" charset="0"/>
              </a:rPr>
            </a:br>
            <a:endParaRPr lang="en-GB" sz="1600" b="0" dirty="0" smtClean="0">
              <a:solidFill>
                <a:srgbClr val="0F5494"/>
              </a:solidFill>
            </a:endParaRPr>
          </a:p>
          <a:p>
            <a:pPr>
              <a:spcAft>
                <a:spcPts val="1800"/>
              </a:spcAft>
            </a:pPr>
            <a:endParaRPr lang="en-GB" sz="1600" b="0" dirty="0">
              <a:solidFill>
                <a:srgbClr val="0F5494"/>
              </a:solidFill>
            </a:endParaRPr>
          </a:p>
        </p:txBody>
      </p:sp>
      <p:pic>
        <p:nvPicPr>
          <p:cNvPr id="6" name="Picture 7" descr="image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196752"/>
            <a:ext cx="1510440" cy="11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1"/>
          <p:cNvPicPr>
            <a:picLocks noChangeAspect="1" noChangeArrowheads="1"/>
          </p:cNvPicPr>
          <p:nvPr/>
        </p:nvPicPr>
        <p:blipFill>
          <a:blip r:embed="rId4"/>
          <a:srcRect/>
          <a:stretch>
            <a:fillRect/>
          </a:stretch>
        </p:blipFill>
        <p:spPr bwMode="auto">
          <a:xfrm>
            <a:off x="7206994" y="4622363"/>
            <a:ext cx="1597594" cy="20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3919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ircle(in)">
                                      <p:cBhvr>
                                        <p:cTn id="28" dur="2000"/>
                                        <p:tgtEl>
                                          <p:spTgt spid="5">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circle(in)">
                                      <p:cBhvr>
                                        <p:cTn id="34" dur="2000"/>
                                        <p:tgtEl>
                                          <p:spTgt spid="5">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circle(in)">
                                      <p:cBhvr>
                                        <p:cTn id="37" dur="2000"/>
                                        <p:tgtEl>
                                          <p:spTgt spid="5">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5">
                                            <p:txEl>
                                              <p:pRg st="13" end="13"/>
                                            </p:txEl>
                                          </p:spTgt>
                                        </p:tgtEl>
                                        <p:attrNameLst>
                                          <p:attrName>style.visibility</p:attrName>
                                        </p:attrNameLst>
                                      </p:cBhvr>
                                      <p:to>
                                        <p:strVal val="visible"/>
                                      </p:to>
                                    </p:set>
                                    <p:animEffect transition="in" filter="circle(in)">
                                      <p:cBhvr>
                                        <p:cTn id="40" dur="2000"/>
                                        <p:tgtEl>
                                          <p:spTgt spid="5">
                                            <p:txEl>
                                              <p:pRg st="13" end="1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7" presetClass="emph" presetSubtype="0" fill="remove" nodeType="clickEffect">
                                  <p:stCondLst>
                                    <p:cond delay="0"/>
                                  </p:stCondLst>
                                  <p:childTnLst>
                                    <p:animClr clrSpc="rgb" dir="cw">
                                      <p:cBhvr override="childStyle">
                                        <p:cTn id="44" dur="250" autoRev="1" fill="remove"/>
                                        <p:tgtEl>
                                          <p:spTgt spid="6"/>
                                        </p:tgtEl>
                                        <p:attrNameLst>
                                          <p:attrName>style.color</p:attrName>
                                        </p:attrNameLst>
                                      </p:cBhvr>
                                      <p:to>
                                        <a:schemeClr val="bg1"/>
                                      </p:to>
                                    </p:animClr>
                                    <p:animClr clrSpc="rgb" dir="cw">
                                      <p:cBhvr>
                                        <p:cTn id="45" dur="250" autoRev="1" fill="remove"/>
                                        <p:tgtEl>
                                          <p:spTgt spid="6"/>
                                        </p:tgtEl>
                                        <p:attrNameLst>
                                          <p:attrName>fillcolor</p:attrName>
                                        </p:attrNameLst>
                                      </p:cBhvr>
                                      <p:to>
                                        <a:schemeClr val="bg1"/>
                                      </p:to>
                                    </p:animClr>
                                    <p:set>
                                      <p:cBhvr>
                                        <p:cTn id="46" dur="250" autoRev="1" fill="remove"/>
                                        <p:tgtEl>
                                          <p:spTgt spid="6"/>
                                        </p:tgtEl>
                                        <p:attrNameLst>
                                          <p:attrName>fill.type</p:attrName>
                                        </p:attrNameLst>
                                      </p:cBhvr>
                                      <p:to>
                                        <p:strVal val="solid"/>
                                      </p:to>
                                    </p:set>
                                    <p:set>
                                      <p:cBhvr>
                                        <p:cTn id="47"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52736"/>
            <a:ext cx="8229600" cy="936625"/>
          </a:xfrm>
        </p:spPr>
        <p:txBody>
          <a:bodyPr/>
          <a:lstStyle/>
          <a:p>
            <a:pPr algn="ctr"/>
            <a:r>
              <a:rPr lang="en-GB" sz="2000" b="0" dirty="0"/>
              <a:t>Call for proposals on underwater cultural </a:t>
            </a:r>
            <a:r>
              <a:rPr lang="en-GB" sz="2000" b="0" dirty="0" smtClean="0"/>
              <a:t>heritage</a:t>
            </a:r>
            <a:r>
              <a:rPr lang="en-GB" sz="2400" b="0" dirty="0" smtClean="0"/>
              <a:t/>
            </a:r>
            <a:br>
              <a:rPr lang="en-GB" sz="2400" b="0" dirty="0" smtClean="0"/>
            </a:br>
            <a:r>
              <a:rPr lang="en-GB" sz="1400" b="0" dirty="0" smtClean="0"/>
              <a:t>To be published in </a:t>
            </a:r>
            <a:r>
              <a:rPr lang="en-GB" sz="1400" dirty="0"/>
              <a:t>O</a:t>
            </a:r>
            <a:r>
              <a:rPr lang="en-GB" sz="1400" dirty="0" smtClean="0"/>
              <a:t>ctober 2015</a:t>
            </a:r>
            <a:endParaRPr lang="en-GB" sz="1400" dirty="0"/>
          </a:p>
        </p:txBody>
      </p:sp>
      <p:sp>
        <p:nvSpPr>
          <p:cNvPr id="3" name="Content Placeholder 2"/>
          <p:cNvSpPr>
            <a:spLocks noGrp="1"/>
          </p:cNvSpPr>
          <p:nvPr>
            <p:ph idx="1"/>
          </p:nvPr>
        </p:nvSpPr>
        <p:spPr>
          <a:xfrm>
            <a:off x="395536" y="1916832"/>
            <a:ext cx="8229600" cy="3633788"/>
          </a:xfrm>
        </p:spPr>
        <p:txBody>
          <a:bodyPr/>
          <a:lstStyle/>
          <a:p>
            <a:pPr lvl="0"/>
            <a:r>
              <a:rPr lang="en-GB" sz="1400" dirty="0"/>
              <a:t>The total budget earmarked for the co-financing of projects amounts </a:t>
            </a:r>
            <a:r>
              <a:rPr lang="en-GB" sz="1400" b="1" dirty="0"/>
              <a:t>€ 195.000 </a:t>
            </a:r>
            <a:endParaRPr lang="en-GB" sz="1400" dirty="0" smtClean="0"/>
          </a:p>
          <a:p>
            <a:pPr lvl="0"/>
            <a:r>
              <a:rPr lang="en-GB" sz="1400" dirty="0" smtClean="0"/>
              <a:t>(1 </a:t>
            </a:r>
            <a:r>
              <a:rPr lang="en-GB" sz="1400" dirty="0"/>
              <a:t>or </a:t>
            </a:r>
            <a:r>
              <a:rPr lang="en-GB" sz="1400" b="1" dirty="0"/>
              <a:t>2 projects maximum</a:t>
            </a:r>
            <a:r>
              <a:rPr lang="en-GB" sz="1400" dirty="0"/>
              <a:t>) </a:t>
            </a:r>
          </a:p>
          <a:p>
            <a:pPr lvl="0"/>
            <a:endParaRPr lang="en-GB" sz="1400" b="1" dirty="0" smtClean="0"/>
          </a:p>
          <a:p>
            <a:pPr lvl="0"/>
            <a:r>
              <a:rPr lang="en-GB" sz="1400" b="1" dirty="0" smtClean="0"/>
              <a:t>General </a:t>
            </a:r>
            <a:r>
              <a:rPr lang="en-GB" sz="1400" b="1" dirty="0"/>
              <a:t>objectives </a:t>
            </a:r>
            <a:r>
              <a:rPr lang="en-GB" sz="1400" dirty="0" smtClean="0"/>
              <a:t>:</a:t>
            </a:r>
            <a:endParaRPr lang="en-GB" sz="1400" dirty="0"/>
          </a:p>
          <a:p>
            <a:pPr lvl="1" algn="just"/>
            <a:r>
              <a:rPr lang="en-GB" sz="1200" b="0" dirty="0"/>
              <a:t>Support the extension of the tourism season, hence contributing to improve SME's competitiveness and jobs growth;</a:t>
            </a:r>
          </a:p>
          <a:p>
            <a:pPr lvl="1" algn="just"/>
            <a:r>
              <a:rPr lang="en-GB" sz="1200" b="0" dirty="0"/>
              <a:t>Foster synergies between tourism and cultural related activities and the local impact on economy and people;</a:t>
            </a:r>
          </a:p>
          <a:p>
            <a:pPr lvl="1" algn="just"/>
            <a:r>
              <a:rPr lang="en-GB" sz="1200" b="0" dirty="0"/>
              <a:t>Foster transnational cooperation among various actors along the tourism value chain with regard to underwater cultural heritage;</a:t>
            </a:r>
          </a:p>
          <a:p>
            <a:pPr lvl="1" algn="just"/>
            <a:r>
              <a:rPr lang="en-GB" sz="1200" b="0" dirty="0"/>
              <a:t>Encourage diversification of the supply of European sustainable and cultural tourism products and services by the development of sustainable transnational underwater cultural heritage thematic tourism products;</a:t>
            </a:r>
          </a:p>
          <a:p>
            <a:pPr lvl="1" algn="just"/>
            <a:r>
              <a:rPr lang="en-GB" sz="1200" b="0" dirty="0"/>
              <a:t>Better market uptake and visibility of attractive sustainable European transnational underwater cultural heritage tourism offer;</a:t>
            </a:r>
          </a:p>
          <a:p>
            <a:pPr lvl="1" algn="just"/>
            <a:r>
              <a:rPr lang="en-GB" sz="1200" b="0" dirty="0"/>
              <a:t>Better valorisation of the European natural and cultural underwater heritage and of its potential for the further development of the tourism sector.</a:t>
            </a:r>
          </a:p>
          <a:p>
            <a:pPr lvl="0"/>
            <a:endParaRPr lang="en-GB" sz="1200" dirty="0" smtClean="0"/>
          </a:p>
          <a:p>
            <a:pPr lvl="0"/>
            <a:r>
              <a:rPr lang="en-GB" sz="1400" b="1" dirty="0" smtClean="0"/>
              <a:t>Eligible </a:t>
            </a:r>
            <a:r>
              <a:rPr lang="en-GB" sz="1400" b="1" dirty="0"/>
              <a:t>activities</a:t>
            </a:r>
            <a:r>
              <a:rPr lang="en-GB" sz="1200" dirty="0"/>
              <a:t>:</a:t>
            </a:r>
          </a:p>
          <a:p>
            <a:pPr lvl="1"/>
            <a:r>
              <a:rPr lang="en-GB" sz="1200" b="0" dirty="0"/>
              <a:t>1. Design and develop a transnational cultural underwater heritage tourism product.</a:t>
            </a:r>
          </a:p>
          <a:p>
            <a:pPr lvl="1"/>
            <a:r>
              <a:rPr lang="en-GB" sz="1200" b="0" dirty="0"/>
              <a:t>2. Run a pilot test to validate the transnational underwater heritage tourism product concept.</a:t>
            </a:r>
          </a:p>
          <a:p>
            <a:pPr lvl="1"/>
            <a:r>
              <a:rPr lang="en-GB" sz="1200" b="0" dirty="0"/>
              <a:t>3. Measure and evaluate the test's results and gather the lessons learned</a:t>
            </a:r>
            <a:r>
              <a:rPr lang="en-GB" sz="1400" b="0" dirty="0"/>
              <a:t>.</a:t>
            </a:r>
          </a:p>
          <a:p>
            <a:r>
              <a:rPr lang="en-GB" sz="1200" dirty="0"/>
              <a:t> </a:t>
            </a:r>
          </a:p>
          <a:p>
            <a:endParaRPr lang="en-GB" dirty="0"/>
          </a:p>
        </p:txBody>
      </p:sp>
    </p:spTree>
    <p:extLst>
      <p:ext uri="{BB962C8B-B14F-4D97-AF65-F5344CB8AC3E}">
        <p14:creationId xmlns:p14="http://schemas.microsoft.com/office/powerpoint/2010/main" val="2853525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84784"/>
            <a:ext cx="8229600" cy="936625"/>
          </a:xfrm>
        </p:spPr>
        <p:txBody>
          <a:bodyPr/>
          <a:lstStyle/>
          <a:p>
            <a:pPr algn="ctr"/>
            <a:r>
              <a:rPr lang="fr-BE" sz="2000" dirty="0" smtClean="0"/>
              <a:t/>
            </a:r>
            <a:br>
              <a:rPr lang="fr-BE" sz="2000" dirty="0" smtClean="0"/>
            </a:br>
            <a:r>
              <a:rPr lang="fr-BE" sz="2000" dirty="0" err="1" smtClean="0"/>
              <a:t>Underwater</a:t>
            </a:r>
            <a:r>
              <a:rPr lang="fr-BE" sz="2000" dirty="0" smtClean="0"/>
              <a:t> cultural </a:t>
            </a:r>
            <a:r>
              <a:rPr lang="fr-BE" sz="2000" dirty="0" err="1" smtClean="0"/>
              <a:t>heritage</a:t>
            </a:r>
            <a:r>
              <a:rPr lang="fr-BE" sz="2000" dirty="0" smtClean="0"/>
              <a:t> workshop</a:t>
            </a:r>
            <a:br>
              <a:rPr lang="fr-BE" sz="2000" dirty="0" smtClean="0"/>
            </a:br>
            <a:r>
              <a:rPr lang="fr-BE" sz="2000" dirty="0" smtClean="0"/>
              <a:t/>
            </a:r>
            <a:br>
              <a:rPr lang="fr-BE" sz="2000" dirty="0" smtClean="0"/>
            </a:br>
            <a:r>
              <a:rPr lang="fr-BE" sz="1800" b="0" u="sng" dirty="0" smtClean="0"/>
              <a:t>Brussels 1 </a:t>
            </a:r>
            <a:r>
              <a:rPr lang="fr-BE" sz="1800" b="0" u="sng" dirty="0" err="1" smtClean="0"/>
              <a:t>October</a:t>
            </a:r>
            <a:r>
              <a:rPr lang="fr-BE" sz="1800" b="0" u="sng" dirty="0" smtClean="0"/>
              <a:t> 2015</a:t>
            </a:r>
            <a:endParaRPr lang="en-GB" sz="1800" b="0" u="sng" dirty="0"/>
          </a:p>
        </p:txBody>
      </p:sp>
      <p:sp>
        <p:nvSpPr>
          <p:cNvPr id="3" name="Content Placeholder 2"/>
          <p:cNvSpPr>
            <a:spLocks noGrp="1"/>
          </p:cNvSpPr>
          <p:nvPr>
            <p:ph idx="1"/>
          </p:nvPr>
        </p:nvSpPr>
        <p:spPr>
          <a:xfrm>
            <a:off x="251520" y="2708920"/>
            <a:ext cx="8229600" cy="3633788"/>
          </a:xfrm>
        </p:spPr>
        <p:txBody>
          <a:bodyPr/>
          <a:lstStyle/>
          <a:p>
            <a:pPr algn="just">
              <a:spcAft>
                <a:spcPts val="600"/>
              </a:spcAft>
            </a:pPr>
            <a:r>
              <a:rPr lang="en-GB" sz="2000" dirty="0">
                <a:solidFill>
                  <a:srgbClr val="FF0000"/>
                </a:solidFill>
              </a:rPr>
              <a:t>At the High-level Conference of EU Ministers of Tourism</a:t>
            </a:r>
            <a:r>
              <a:rPr lang="en-GB" sz="2000" dirty="0"/>
              <a:t>, held in March 2014 in Athens, this submerged heritage has moreover been recognized as important for the diversification of coastal and maritime tourism, one of the priorities in current tourism development</a:t>
            </a:r>
          </a:p>
          <a:p>
            <a:pPr>
              <a:spcAft>
                <a:spcPts val="0"/>
              </a:spcAft>
            </a:pPr>
            <a:r>
              <a:rPr lang="en-GB" sz="2000" dirty="0"/>
              <a:t>To increase awareness of the topic and facilitate knowledge exchange among experts, researchers and decision makers, an </a:t>
            </a:r>
            <a:r>
              <a:rPr lang="en-GB" sz="2000" dirty="0" smtClean="0"/>
              <a:t>European Parliament – UNESCO information meeting.</a:t>
            </a:r>
            <a:endParaRPr lang="en-GB" sz="2000" dirty="0"/>
          </a:p>
        </p:txBody>
      </p:sp>
    </p:spTree>
    <p:extLst>
      <p:ext uri="{BB962C8B-B14F-4D97-AF65-F5344CB8AC3E}">
        <p14:creationId xmlns:p14="http://schemas.microsoft.com/office/powerpoint/2010/main" val="206897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2240"/>
            <a:ext cx="9144000" cy="62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755576" y="5733256"/>
            <a:ext cx="7772400" cy="1362075"/>
          </a:xfrm>
        </p:spPr>
        <p:txBody>
          <a:bodyPr/>
          <a:lstStyle/>
          <a:p>
            <a:pPr marL="0" indent="0" algn="ctr"/>
            <a:r>
              <a:rPr lang="fr-BE" sz="1400" dirty="0" smtClean="0"/>
              <a:t/>
            </a:r>
            <a:br>
              <a:rPr lang="fr-BE" sz="1400" dirty="0" smtClean="0"/>
            </a:br>
            <a:r>
              <a:rPr lang="fr-BE" sz="1400" dirty="0"/>
              <a:t/>
            </a:r>
            <a:br>
              <a:rPr lang="fr-BE" sz="1400" dirty="0"/>
            </a:br>
            <a:r>
              <a:rPr lang="fr-BE" sz="1400" dirty="0" smtClean="0"/>
              <a:t>Communication Com (2012) 494</a:t>
            </a:r>
            <a:br>
              <a:rPr lang="fr-BE" sz="1400" dirty="0" smtClean="0"/>
            </a:br>
            <a:r>
              <a:rPr lang="fr-BE" sz="1200" b="0" dirty="0" err="1" smtClean="0">
                <a:latin typeface="+mn-lt"/>
                <a:ea typeface="+mn-ea"/>
                <a:cs typeface="+mn-cs"/>
              </a:rPr>
              <a:t>opportunities</a:t>
            </a:r>
            <a:r>
              <a:rPr lang="fr-BE" sz="1200" b="0" dirty="0" smtClean="0">
                <a:latin typeface="+mn-lt"/>
                <a:ea typeface="+mn-ea"/>
                <a:cs typeface="+mn-cs"/>
              </a:rPr>
              <a:t> </a:t>
            </a:r>
            <a:r>
              <a:rPr lang="fr-BE" sz="1200" b="0" dirty="0">
                <a:latin typeface="+mn-lt"/>
                <a:ea typeface="+mn-ea"/>
                <a:cs typeface="+mn-cs"/>
              </a:rPr>
              <a:t>for marine and maritime </a:t>
            </a:r>
            <a:r>
              <a:rPr lang="fr-BE" sz="1200" b="0" dirty="0" err="1">
                <a:latin typeface="+mn-lt"/>
                <a:ea typeface="+mn-ea"/>
                <a:cs typeface="+mn-cs"/>
              </a:rPr>
              <a:t>sustainable</a:t>
            </a:r>
            <a:r>
              <a:rPr lang="fr-BE" sz="1200" b="0" dirty="0">
                <a:latin typeface="+mn-lt"/>
                <a:ea typeface="+mn-ea"/>
                <a:cs typeface="+mn-cs"/>
              </a:rPr>
              <a:t> </a:t>
            </a:r>
            <a:r>
              <a:rPr lang="fr-BE" sz="1200" b="0" dirty="0" err="1">
                <a:latin typeface="+mn-lt"/>
                <a:ea typeface="+mn-ea"/>
                <a:cs typeface="+mn-cs"/>
              </a:rPr>
              <a:t>growth</a:t>
            </a:r>
            <a:r>
              <a:rPr lang="fr-BE" sz="1200" b="0" dirty="0">
                <a:latin typeface="+mn-lt"/>
                <a:ea typeface="+mn-ea"/>
                <a:cs typeface="+mn-cs"/>
              </a:rPr>
              <a:t> </a:t>
            </a:r>
            <a:endParaRPr lang="en-GB" sz="1200" b="0" dirty="0">
              <a:latin typeface="+mn-lt"/>
              <a:ea typeface="+mn-ea"/>
              <a:cs typeface="+mn-cs"/>
            </a:endParaRPr>
          </a:p>
        </p:txBody>
      </p:sp>
      <p:sp>
        <p:nvSpPr>
          <p:cNvPr id="7" name="Text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3379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Box 15"/>
          <p:cNvSpPr txBox="1">
            <a:spLocks noChangeArrowheads="1"/>
          </p:cNvSpPr>
          <p:nvPr/>
        </p:nvSpPr>
        <p:spPr bwMode="auto">
          <a:xfrm>
            <a:off x="4756150" y="4833938"/>
            <a:ext cx="2681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fr-FR" sz="1800" dirty="0" smtClean="0">
              <a:solidFill>
                <a:srgbClr val="002060"/>
              </a:solidFill>
              <a:latin typeface="+mn-lt"/>
            </a:endParaRPr>
          </a:p>
        </p:txBody>
      </p:sp>
      <p:sp>
        <p:nvSpPr>
          <p:cNvPr id="14340" name="Footer Placeholder 17"/>
          <p:cNvSpPr txBox="1">
            <a:spLocks noGrp="1"/>
          </p:cNvSpPr>
          <p:nvPr/>
        </p:nvSpPr>
        <p:spPr bwMode="auto">
          <a:xfrm>
            <a:off x="4140200" y="6634163"/>
            <a:ext cx="935038" cy="2238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endParaRPr lang="fr-FR" sz="800" b="0" dirty="0">
              <a:solidFill>
                <a:schemeClr val="bg1"/>
              </a:solidFill>
            </a:endParaRPr>
          </a:p>
        </p:txBody>
      </p:sp>
      <p:sp>
        <p:nvSpPr>
          <p:cNvPr id="5" name="Rectangle 4"/>
          <p:cNvSpPr/>
          <p:nvPr/>
        </p:nvSpPr>
        <p:spPr>
          <a:xfrm>
            <a:off x="467544" y="1196752"/>
            <a:ext cx="8424936" cy="2215991"/>
          </a:xfrm>
          <a:prstGeom prst="rect">
            <a:avLst/>
          </a:prstGeom>
        </p:spPr>
        <p:txBody>
          <a:bodyPr wrap="square">
            <a:spAutoFit/>
          </a:bodyPr>
          <a:lstStyle/>
          <a:p>
            <a:pPr algn="ctr">
              <a:spcAft>
                <a:spcPts val="1800"/>
              </a:spcAft>
            </a:pPr>
            <a:r>
              <a:rPr lang="fr-BE" sz="2800" dirty="0" err="1">
                <a:solidFill>
                  <a:srgbClr val="0F5494"/>
                </a:solidFill>
              </a:rPr>
              <a:t>Funding</a:t>
            </a:r>
            <a:r>
              <a:rPr lang="fr-BE" sz="2800" dirty="0">
                <a:solidFill>
                  <a:srgbClr val="0F5494"/>
                </a:solidFill>
              </a:rPr>
              <a:t>- Cosme programme 2014-2020</a:t>
            </a:r>
          </a:p>
          <a:p>
            <a:pPr>
              <a:spcAft>
                <a:spcPts val="600"/>
              </a:spcAft>
            </a:pPr>
            <a:r>
              <a:rPr lang="en-GB" sz="2000" b="0" dirty="0" smtClean="0">
                <a:solidFill>
                  <a:srgbClr val="0F5494"/>
                </a:solidFill>
              </a:rPr>
              <a:t>EU programme for competitiveness and </a:t>
            </a:r>
            <a:r>
              <a:rPr lang="en-GB" sz="2000" b="0" dirty="0">
                <a:solidFill>
                  <a:srgbClr val="0F5494"/>
                </a:solidFill>
              </a:rPr>
              <a:t>SMEs; </a:t>
            </a:r>
            <a:r>
              <a:rPr lang="en-GB" sz="2000" b="0" dirty="0" smtClean="0">
                <a:solidFill>
                  <a:srgbClr val="0F5494"/>
                </a:solidFill>
              </a:rPr>
              <a:t>€ 2,3 </a:t>
            </a:r>
            <a:r>
              <a:rPr lang="en-GB" sz="2000" b="0" dirty="0" err="1" smtClean="0">
                <a:solidFill>
                  <a:srgbClr val="0F5494"/>
                </a:solidFill>
              </a:rPr>
              <a:t>bn</a:t>
            </a:r>
            <a:endParaRPr lang="en-GB" sz="2000" b="0" dirty="0" smtClean="0">
              <a:solidFill>
                <a:srgbClr val="0F5494"/>
              </a:solidFill>
            </a:endParaRPr>
          </a:p>
          <a:p>
            <a:pPr>
              <a:spcAft>
                <a:spcPts val="600"/>
              </a:spcAft>
            </a:pPr>
            <a:r>
              <a:rPr lang="en-GB" sz="2000" b="0" dirty="0" smtClean="0">
                <a:solidFill>
                  <a:srgbClr val="0F5494"/>
                </a:solidFill>
                <a:sym typeface="Wingdings" panose="05000000000000000000" pitchFamily="2" charset="2"/>
              </a:rPr>
              <a:t></a:t>
            </a:r>
            <a:r>
              <a:rPr lang="en-GB" sz="2000" dirty="0" smtClean="0">
                <a:solidFill>
                  <a:srgbClr val="0F5494"/>
                </a:solidFill>
              </a:rPr>
              <a:t>Four priorities</a:t>
            </a:r>
            <a:r>
              <a:rPr lang="en-GB" sz="2000" b="0" dirty="0" smtClean="0">
                <a:solidFill>
                  <a:srgbClr val="0F5494"/>
                </a:solidFill>
              </a:rPr>
              <a:t>:</a:t>
            </a:r>
          </a:p>
          <a:p>
            <a:pPr>
              <a:spcAft>
                <a:spcPts val="600"/>
              </a:spcAft>
            </a:pPr>
            <a:endParaRPr lang="en-GB" sz="2000" b="0" dirty="0" smtClean="0">
              <a:solidFill>
                <a:srgbClr val="0F5494"/>
              </a:solidFill>
            </a:endParaRPr>
          </a:p>
          <a:p>
            <a:pPr>
              <a:spcAft>
                <a:spcPts val="600"/>
              </a:spcAft>
            </a:pPr>
            <a:endParaRPr lang="en-GB" sz="2000" b="0" dirty="0">
              <a:solidFill>
                <a:srgbClr val="0F5494"/>
              </a:solidFill>
            </a:endParaRPr>
          </a:p>
        </p:txBody>
      </p:sp>
      <p:graphicFrame>
        <p:nvGraphicFramePr>
          <p:cNvPr id="6" name="Content Placeholder 14"/>
          <p:cNvGraphicFramePr>
            <a:graphicFrameLocks noGrp="1"/>
          </p:cNvGraphicFramePr>
          <p:nvPr>
            <p:ph idx="1"/>
            <p:extLst>
              <p:ext uri="{D42A27DB-BD31-4B8C-83A1-F6EECF244321}">
                <p14:modId xmlns:p14="http://schemas.microsoft.com/office/powerpoint/2010/main" val="2682050710"/>
              </p:ext>
            </p:extLst>
          </p:nvPr>
        </p:nvGraphicFramePr>
        <p:xfrm>
          <a:off x="395536" y="3069431"/>
          <a:ext cx="8229600" cy="3529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615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ppt_w</p:attrName>
                                        </p:attrNameLst>
                                      </p:cBhvr>
                                      <p:tavLst>
                                        <p:tav tm="0" fmla="#ppt_w*sin(2.5*pi*$)">
                                          <p:val>
                                            <p:fltVal val="0"/>
                                          </p:val>
                                        </p:tav>
                                        <p:tav tm="100000">
                                          <p:val>
                                            <p:fltVal val="1"/>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936625"/>
          </a:xfrm>
        </p:spPr>
        <p:txBody>
          <a:bodyPr/>
          <a:lstStyle/>
          <a:p>
            <a:pPr algn="ctr"/>
            <a:r>
              <a:rPr lang="fr-BE" sz="2400" dirty="0" smtClean="0"/>
              <a:t>COSME PROGRAMME 2016</a:t>
            </a:r>
            <a:br>
              <a:rPr lang="fr-BE" sz="2400" dirty="0" smtClean="0"/>
            </a:br>
            <a:r>
              <a:rPr lang="fr-BE" sz="1800" b="0" i="1" dirty="0" err="1" smtClean="0"/>
              <a:t>provisional</a:t>
            </a:r>
            <a:r>
              <a:rPr lang="fr-BE" sz="1800" b="0" i="1" dirty="0" smtClean="0"/>
              <a:t> </a:t>
            </a:r>
            <a:r>
              <a:rPr lang="fr-BE" sz="1800" b="0" i="1" dirty="0" err="1" smtClean="0"/>
              <a:t>activites</a:t>
            </a:r>
            <a:r>
              <a:rPr lang="fr-BE" sz="1800" b="0" i="1" dirty="0" smtClean="0"/>
              <a:t> for </a:t>
            </a:r>
            <a:r>
              <a:rPr lang="fr-BE" sz="1800" b="0" i="1" dirty="0" err="1" smtClean="0"/>
              <a:t>tourism</a:t>
            </a:r>
            <a:endParaRPr lang="en-GB" sz="1800" b="0" i="1" dirty="0"/>
          </a:p>
        </p:txBody>
      </p:sp>
      <p:sp>
        <p:nvSpPr>
          <p:cNvPr id="3" name="Content Placeholder 2"/>
          <p:cNvSpPr>
            <a:spLocks noGrp="1"/>
          </p:cNvSpPr>
          <p:nvPr>
            <p:ph idx="1"/>
          </p:nvPr>
        </p:nvSpPr>
        <p:spPr>
          <a:xfrm>
            <a:off x="467544" y="2276872"/>
            <a:ext cx="8229600" cy="3633788"/>
          </a:xfrm>
        </p:spPr>
        <p:txBody>
          <a:bodyPr/>
          <a:lstStyle/>
          <a:p>
            <a:r>
              <a:rPr lang="fr-BE" sz="1800" b="1" dirty="0"/>
              <a:t>3</a:t>
            </a:r>
            <a:r>
              <a:rPr lang="fr-BE" sz="1800" b="1" dirty="0" smtClean="0"/>
              <a:t> </a:t>
            </a:r>
            <a:r>
              <a:rPr lang="fr-BE" sz="1800" b="1" dirty="0" err="1"/>
              <a:t>O</a:t>
            </a:r>
            <a:r>
              <a:rPr lang="fr-BE" sz="1800" b="1" dirty="0" err="1" smtClean="0"/>
              <a:t>perational</a:t>
            </a:r>
            <a:r>
              <a:rPr lang="fr-BE" sz="1800" b="1" dirty="0" smtClean="0"/>
              <a:t> objectives</a:t>
            </a:r>
          </a:p>
          <a:p>
            <a:pPr>
              <a:buFont typeface="+mj-lt"/>
              <a:buAutoNum type="arabicPeriod"/>
            </a:pPr>
            <a:r>
              <a:rPr lang="en-GB" sz="1600" dirty="0" smtClean="0"/>
              <a:t>Diversifying </a:t>
            </a:r>
            <a:r>
              <a:rPr lang="en-GB" sz="1600" dirty="0"/>
              <a:t>and  increasing  the tourism offer; </a:t>
            </a:r>
            <a:endParaRPr lang="en-GB" sz="1600" dirty="0" smtClean="0"/>
          </a:p>
          <a:p>
            <a:pPr algn="just">
              <a:buFont typeface="+mj-lt"/>
              <a:buAutoNum type="arabicPeriod"/>
            </a:pPr>
            <a:r>
              <a:rPr lang="en-GB" sz="1600" dirty="0" smtClean="0"/>
              <a:t>Creating </a:t>
            </a:r>
            <a:r>
              <a:rPr lang="en-GB" sz="1600" dirty="0"/>
              <a:t>conditions for a favourable and competitive environment for tourism business; </a:t>
            </a:r>
            <a:endParaRPr lang="en-GB" sz="1600" dirty="0" smtClean="0"/>
          </a:p>
          <a:p>
            <a:pPr algn="just">
              <a:buFont typeface="+mj-lt"/>
              <a:buAutoNum type="arabicPeriod"/>
            </a:pPr>
            <a:r>
              <a:rPr lang="en-GB" sz="1600" dirty="0" smtClean="0"/>
              <a:t>Increasing </a:t>
            </a:r>
            <a:r>
              <a:rPr lang="en-GB" sz="1600" dirty="0"/>
              <a:t>Europe's visibility as a tourist destination and supporting tourism-related business to find international business partners in target </a:t>
            </a:r>
            <a:r>
              <a:rPr lang="en-GB" sz="1600" dirty="0" smtClean="0"/>
              <a:t>markets</a:t>
            </a:r>
            <a:endParaRPr lang="fr-BE" sz="1600" dirty="0"/>
          </a:p>
          <a:p>
            <a:endParaRPr lang="fr-BE" sz="1800" b="1" dirty="0" smtClean="0"/>
          </a:p>
          <a:p>
            <a:r>
              <a:rPr lang="fr-BE" sz="1800" b="1" dirty="0" smtClean="0"/>
              <a:t>Call for </a:t>
            </a:r>
            <a:r>
              <a:rPr lang="fr-BE" sz="1800" b="1" dirty="0" err="1" smtClean="0"/>
              <a:t>proposals</a:t>
            </a:r>
            <a:r>
              <a:rPr lang="fr-BE" sz="1800" b="1" dirty="0" smtClean="0"/>
              <a:t> and call for tender </a:t>
            </a:r>
            <a:r>
              <a:rPr lang="fr-BE" sz="1400" b="1" dirty="0" smtClean="0"/>
              <a:t>(</a:t>
            </a:r>
            <a:r>
              <a:rPr lang="fr-BE" sz="1400" b="1" dirty="0" err="1" smtClean="0"/>
              <a:t>aprox</a:t>
            </a:r>
            <a:r>
              <a:rPr lang="fr-BE" sz="1400" b="1" dirty="0" smtClean="0"/>
              <a:t> 3.100,000 euro)</a:t>
            </a:r>
            <a:endParaRPr lang="fr-BE" sz="1400" b="1" dirty="0" smtClean="0"/>
          </a:p>
          <a:p>
            <a:r>
              <a:rPr lang="fr-BE" sz="1600" dirty="0" err="1" smtClean="0"/>
              <a:t>Increasing</a:t>
            </a:r>
            <a:r>
              <a:rPr lang="fr-BE" sz="1600" dirty="0" smtClean="0"/>
              <a:t> </a:t>
            </a:r>
            <a:r>
              <a:rPr lang="fr-BE" sz="1600" dirty="0" err="1" smtClean="0"/>
              <a:t>Europe's</a:t>
            </a:r>
            <a:r>
              <a:rPr lang="fr-BE" sz="1600" dirty="0" smtClean="0"/>
              <a:t> </a:t>
            </a:r>
            <a:r>
              <a:rPr lang="fr-BE" sz="1600" dirty="0" err="1" smtClean="0"/>
              <a:t>visbility</a:t>
            </a:r>
            <a:r>
              <a:rPr lang="fr-BE" sz="1600" dirty="0" smtClean="0"/>
              <a:t> as a </a:t>
            </a:r>
            <a:r>
              <a:rPr lang="fr-BE" sz="1600" dirty="0" err="1" smtClean="0"/>
              <a:t>tourist</a:t>
            </a:r>
            <a:r>
              <a:rPr lang="fr-BE" sz="1600" dirty="0" smtClean="0"/>
              <a:t> destination- </a:t>
            </a:r>
            <a:r>
              <a:rPr lang="fr-BE" sz="1600" dirty="0" err="1" smtClean="0"/>
              <a:t>Supporting</a:t>
            </a:r>
            <a:r>
              <a:rPr lang="fr-BE" sz="1600" dirty="0" smtClean="0"/>
              <a:t> </a:t>
            </a:r>
            <a:r>
              <a:rPr lang="fr-BE" sz="1600" dirty="0" err="1" smtClean="0"/>
              <a:t>toruism</a:t>
            </a:r>
            <a:r>
              <a:rPr lang="fr-BE" sz="1600" dirty="0" smtClean="0"/>
              <a:t> –</a:t>
            </a:r>
            <a:r>
              <a:rPr lang="fr-BE" sz="1600" dirty="0" err="1" smtClean="0"/>
              <a:t>related</a:t>
            </a:r>
            <a:r>
              <a:rPr lang="fr-BE" sz="1600" dirty="0" smtClean="0"/>
              <a:t> business to </a:t>
            </a:r>
            <a:r>
              <a:rPr lang="fr-BE" sz="1600" dirty="0" err="1" smtClean="0"/>
              <a:t>find</a:t>
            </a:r>
            <a:r>
              <a:rPr lang="fr-BE" sz="1600" dirty="0" smtClean="0"/>
              <a:t> international business </a:t>
            </a:r>
            <a:r>
              <a:rPr lang="fr-BE" sz="1600" dirty="0" err="1" smtClean="0"/>
              <a:t>partners</a:t>
            </a:r>
            <a:r>
              <a:rPr lang="fr-BE" sz="1600" dirty="0" smtClean="0"/>
              <a:t> in </a:t>
            </a:r>
            <a:r>
              <a:rPr lang="fr-BE" sz="1600" dirty="0" err="1" smtClean="0"/>
              <a:t>target</a:t>
            </a:r>
            <a:r>
              <a:rPr lang="fr-BE" sz="1600" dirty="0" smtClean="0"/>
              <a:t> </a:t>
            </a:r>
            <a:r>
              <a:rPr lang="fr-BE" sz="1600" dirty="0" err="1" smtClean="0"/>
              <a:t>markets</a:t>
            </a:r>
            <a:endParaRPr lang="fr-BE" sz="1600" dirty="0" smtClean="0"/>
          </a:p>
          <a:p>
            <a:endParaRPr lang="fr-BE" sz="1600" dirty="0" smtClean="0"/>
          </a:p>
          <a:p>
            <a:r>
              <a:rPr lang="fr-BE" sz="1600" dirty="0" smtClean="0">
                <a:solidFill>
                  <a:srgbClr val="FF0000"/>
                </a:solidFill>
              </a:rPr>
              <a:t>Publication </a:t>
            </a:r>
            <a:r>
              <a:rPr lang="fr-BE" sz="1600" dirty="0" smtClean="0">
                <a:solidFill>
                  <a:srgbClr val="FF0000"/>
                </a:solidFill>
              </a:rPr>
              <a:t>of the call – Q2 2016 </a:t>
            </a:r>
            <a:endParaRPr lang="fr-BE" sz="1600" dirty="0">
              <a:solidFill>
                <a:srgbClr val="FF0000"/>
              </a:solidFill>
            </a:endParaRPr>
          </a:p>
        </p:txBody>
      </p:sp>
    </p:spTree>
    <p:extLst>
      <p:ext uri="{BB962C8B-B14F-4D97-AF65-F5344CB8AC3E}">
        <p14:creationId xmlns:p14="http://schemas.microsoft.com/office/powerpoint/2010/main" val="38252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9552" y="1052736"/>
            <a:ext cx="8229600" cy="936625"/>
          </a:xfrm>
        </p:spPr>
        <p:txBody>
          <a:bodyPr/>
          <a:lstStyle/>
          <a:p>
            <a:pPr indent="0" algn="ctr" eaLnBrk="1" hangingPunct="1"/>
            <a:r>
              <a:rPr lang="fr-BE" altLang="en-US" sz="2800" dirty="0"/>
              <a:t>Conclusions</a:t>
            </a:r>
            <a:endParaRPr lang="en-GB" altLang="en-US" sz="2800" dirty="0"/>
          </a:p>
        </p:txBody>
      </p:sp>
      <p:sp>
        <p:nvSpPr>
          <p:cNvPr id="3" name="Content Placeholder 2"/>
          <p:cNvSpPr>
            <a:spLocks noGrp="1"/>
          </p:cNvSpPr>
          <p:nvPr>
            <p:ph idx="1"/>
          </p:nvPr>
        </p:nvSpPr>
        <p:spPr>
          <a:xfrm>
            <a:off x="3047413" y="1772816"/>
            <a:ext cx="6064250" cy="3816350"/>
          </a:xfrm>
        </p:spPr>
        <p:txBody>
          <a:bodyPr/>
          <a:lstStyle/>
          <a:p>
            <a:pPr eaLnBrk="1" hangingPunct="1">
              <a:spcBef>
                <a:spcPts val="600"/>
              </a:spcBef>
              <a:spcAft>
                <a:spcPts val="600"/>
              </a:spcAft>
              <a:defRPr/>
            </a:pPr>
            <a:r>
              <a:rPr lang="en-GB" sz="1800" dirty="0" smtClean="0"/>
              <a:t>A lot of actions undertaken in the framework of EUSBR Action Plan, can be further supported by the CMT Strategy</a:t>
            </a:r>
          </a:p>
          <a:p>
            <a:pPr eaLnBrk="1" hangingPunct="1">
              <a:spcBef>
                <a:spcPts val="600"/>
              </a:spcBef>
              <a:spcAft>
                <a:spcPts val="600"/>
              </a:spcAft>
              <a:defRPr/>
            </a:pPr>
            <a:r>
              <a:rPr lang="en-GB" sz="1800" dirty="0" smtClean="0"/>
              <a:t>All actors to play their role in integrated approach</a:t>
            </a:r>
          </a:p>
          <a:p>
            <a:pPr eaLnBrk="1" hangingPunct="1">
              <a:spcBef>
                <a:spcPts val="600"/>
              </a:spcBef>
              <a:spcAft>
                <a:spcPts val="600"/>
              </a:spcAft>
              <a:defRPr/>
            </a:pPr>
            <a:r>
              <a:rPr lang="en-GB" sz="1800" dirty="0" smtClean="0"/>
              <a:t>Good examples of progress (actions, projects, initiatives, events)</a:t>
            </a:r>
          </a:p>
          <a:p>
            <a:pPr eaLnBrk="1" hangingPunct="1">
              <a:spcBef>
                <a:spcPts val="600"/>
              </a:spcBef>
              <a:spcAft>
                <a:spcPts val="600"/>
              </a:spcAft>
              <a:defRPr/>
            </a:pPr>
            <a:r>
              <a:rPr lang="en-GB" sz="1800" dirty="0" smtClean="0"/>
              <a:t>Commission continues to support and enable stakeholders</a:t>
            </a:r>
          </a:p>
          <a:p>
            <a:pPr algn="just" eaLnBrk="1" hangingPunct="1">
              <a:spcBef>
                <a:spcPts val="600"/>
              </a:spcBef>
              <a:spcAft>
                <a:spcPts val="600"/>
              </a:spcAft>
              <a:defRPr/>
            </a:pPr>
            <a:r>
              <a:rPr lang="en-GB" sz="1800" dirty="0" smtClean="0"/>
              <a:t>ESIF, MFF, COSME and long-term strategies and financial policy under way</a:t>
            </a:r>
          </a:p>
          <a:p>
            <a:pPr eaLnBrk="1" hangingPunct="1">
              <a:spcBef>
                <a:spcPts val="600"/>
              </a:spcBef>
              <a:spcAft>
                <a:spcPts val="600"/>
              </a:spcAft>
              <a:defRPr/>
            </a:pPr>
            <a:r>
              <a:rPr lang="en-GB" sz="1800" dirty="0" smtClean="0"/>
              <a:t>Combined effort is important, stakeholder, network and cluster-driven!</a:t>
            </a:r>
          </a:p>
          <a:p>
            <a:pPr eaLnBrk="1" hangingPunct="1">
              <a:spcBef>
                <a:spcPts val="600"/>
              </a:spcBef>
              <a:spcAft>
                <a:spcPts val="600"/>
              </a:spcAft>
              <a:defRPr/>
            </a:pPr>
            <a:endParaRPr lang="en-GB" sz="2000" dirty="0" smtClean="0"/>
          </a:p>
          <a:p>
            <a:pPr eaLnBrk="1" hangingPunct="1">
              <a:spcBef>
                <a:spcPts val="600"/>
              </a:spcBef>
              <a:spcAft>
                <a:spcPts val="600"/>
              </a:spcAft>
              <a:defRPr/>
            </a:pPr>
            <a:endParaRPr lang="en-GB" sz="2000" dirty="0"/>
          </a:p>
        </p:txBody>
      </p:sp>
      <p:sp>
        <p:nvSpPr>
          <p:cNvPr id="14340" name="Slide Number Placeholder 3"/>
          <p:cNvSpPr>
            <a:spLocks noGrp="1"/>
          </p:cNvSpPr>
          <p:nvPr>
            <p:ph type="sldNum" sz="quarter" idx="12"/>
          </p:nvPr>
        </p:nvSpPr>
        <p:spPr>
          <a:xfrm>
            <a:off x="3124200" y="6237288"/>
            <a:ext cx="2895600" cy="484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fld id="{44418255-3454-48AB-A1D0-1B8E35A69BFE}" type="slidenum">
              <a:rPr lang="it-IT" altLang="en-US" sz="1400" smtClean="0">
                <a:solidFill>
                  <a:srgbClr val="000000"/>
                </a:solidFill>
                <a:latin typeface="Arial" pitchFamily="34" charset="0"/>
                <a:ea typeface="MS PGothic" pitchFamily="34" charset="-128"/>
                <a:cs typeface="+mn-cs"/>
              </a:rPr>
              <a:pPr algn="ctr" eaLnBrk="1" hangingPunct="1">
                <a:defRPr/>
              </a:pPr>
              <a:t>22</a:t>
            </a:fld>
            <a:endParaRPr lang="it-IT" altLang="en-US" sz="1400" dirty="0" smtClean="0">
              <a:solidFill>
                <a:srgbClr val="000000"/>
              </a:solidFill>
              <a:latin typeface="Arial" pitchFamily="34" charset="0"/>
              <a:ea typeface="MS PGothic" pitchFamily="34" charset="-128"/>
              <a:cs typeface="+mn-cs"/>
            </a:endParaRPr>
          </a:p>
        </p:txBody>
      </p:sp>
      <p:pic>
        <p:nvPicPr>
          <p:cNvPr id="41989" name="fancybox-img" descr="https://myintracomm.ec.europa.eu/dg/mare/Procedures/Communication/MarePicLibrary/IMP/francky-callewaert-zeeland-2008-dsc_83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5400"/>
            <a:ext cx="307975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38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fltVal val="0"/>
                                          </p:val>
                                        </p:tav>
                                        <p:tav tm="100000">
                                          <p:val>
                                            <p:strVal val="#ppt_w"/>
                                          </p:val>
                                        </p:tav>
                                      </p:tavLst>
                                    </p:anim>
                                    <p:anim calcmode="lin" valueType="num">
                                      <p:cBhvr>
                                        <p:cTn id="8" dur="1000" fill="hold"/>
                                        <p:tgtEl>
                                          <p:spTgt spid="41986"/>
                                        </p:tgtEl>
                                        <p:attrNameLst>
                                          <p:attrName>ppt_h</p:attrName>
                                        </p:attrNameLst>
                                      </p:cBhvr>
                                      <p:tavLst>
                                        <p:tav tm="0">
                                          <p:val>
                                            <p:fltVal val="0"/>
                                          </p:val>
                                        </p:tav>
                                        <p:tav tm="100000">
                                          <p:val>
                                            <p:strVal val="#ppt_h"/>
                                          </p:val>
                                        </p:tav>
                                      </p:tavLst>
                                    </p:anim>
                                    <p:anim calcmode="lin" valueType="num">
                                      <p:cBhvr>
                                        <p:cTn id="9" dur="1000" fill="hold"/>
                                        <p:tgtEl>
                                          <p:spTgt spid="41986"/>
                                        </p:tgtEl>
                                        <p:attrNameLst>
                                          <p:attrName>style.rotation</p:attrName>
                                        </p:attrNameLst>
                                      </p:cBhvr>
                                      <p:tavLst>
                                        <p:tav tm="0">
                                          <p:val>
                                            <p:fltVal val="90"/>
                                          </p:val>
                                        </p:tav>
                                        <p:tav tm="100000">
                                          <p:val>
                                            <p:fltVal val="0"/>
                                          </p:val>
                                        </p:tav>
                                      </p:tavLst>
                                    </p:anim>
                                    <p:animEffect transition="in" filter="fade">
                                      <p:cBhvr>
                                        <p:cTn id="10" dur="1000"/>
                                        <p:tgtEl>
                                          <p:spTgt spid="4198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a:xfrm>
            <a:off x="468313" y="1358900"/>
            <a:ext cx="8229600" cy="850900"/>
          </a:xfrm>
        </p:spPr>
        <p:txBody>
          <a:bodyPr/>
          <a:lstStyle/>
          <a:p>
            <a:r>
              <a:rPr lang="fr-BE" altLang="en-US" smtClean="0">
                <a:ea typeface="ＭＳ Ｐゴシック" pitchFamily="34" charset="-128"/>
              </a:rPr>
              <a:t>Contact details</a:t>
            </a:r>
          </a:p>
        </p:txBody>
      </p:sp>
      <p:sp>
        <p:nvSpPr>
          <p:cNvPr id="39939" name="Espace réservé du contenu 2"/>
          <p:cNvSpPr>
            <a:spLocks noGrp="1"/>
          </p:cNvSpPr>
          <p:nvPr>
            <p:ph idx="1"/>
          </p:nvPr>
        </p:nvSpPr>
        <p:spPr>
          <a:xfrm>
            <a:off x="127000" y="2108200"/>
            <a:ext cx="5346700" cy="2911475"/>
          </a:xfrm>
        </p:spPr>
        <p:txBody>
          <a:bodyPr/>
          <a:lstStyle/>
          <a:p>
            <a:pPr marL="0" indent="0">
              <a:lnSpc>
                <a:spcPct val="100000"/>
              </a:lnSpc>
              <a:buFontTx/>
              <a:buNone/>
              <a:defRPr/>
            </a:pPr>
            <a:endParaRPr lang="en-GB" sz="1700" dirty="0" smtClean="0">
              <a:solidFill>
                <a:srgbClr val="595959"/>
              </a:solidFill>
              <a:ea typeface="ＭＳ Ｐゴシック" pitchFamily="34" charset="-128"/>
            </a:endParaRPr>
          </a:p>
          <a:p>
            <a:pPr marL="0" indent="0">
              <a:buFont typeface="Arial" pitchFamily="34" charset="0"/>
              <a:buNone/>
              <a:defRPr/>
            </a:pPr>
            <a:r>
              <a:rPr lang="en-GB" sz="2800" dirty="0" smtClean="0"/>
              <a:t>DG GROWTH</a:t>
            </a:r>
            <a:r>
              <a:rPr lang="en-GB" sz="1700" dirty="0" smtClean="0">
                <a:solidFill>
                  <a:srgbClr val="595959"/>
                </a:solidFill>
                <a:ea typeface="ＭＳ Ｐゴシック" pitchFamily="34" charset="-128"/>
              </a:rPr>
              <a:t/>
            </a:r>
            <a:br>
              <a:rPr lang="en-GB" sz="1700" dirty="0" smtClean="0">
                <a:solidFill>
                  <a:srgbClr val="595959"/>
                </a:solidFill>
                <a:ea typeface="ＭＳ Ｐゴシック" pitchFamily="34" charset="-128"/>
              </a:rPr>
            </a:br>
            <a:r>
              <a:rPr lang="en-GB" sz="2000" dirty="0"/>
              <a:t>Unit </a:t>
            </a:r>
            <a:r>
              <a:rPr lang="en-GB" sz="2000" dirty="0" smtClean="0"/>
              <a:t>F4 Tourism, creative and cultural industry</a:t>
            </a:r>
          </a:p>
          <a:p>
            <a:pPr marL="0" indent="0">
              <a:buFont typeface="Arial" pitchFamily="34" charset="0"/>
              <a:buNone/>
              <a:defRPr/>
            </a:pPr>
            <a:endParaRPr lang="en-GB" sz="2000" dirty="0" smtClean="0">
              <a:hlinkClick r:id="rId2"/>
            </a:endParaRPr>
          </a:p>
          <a:p>
            <a:pPr marL="0" indent="0">
              <a:buFont typeface="Arial" pitchFamily="34" charset="0"/>
              <a:buNone/>
              <a:defRPr/>
            </a:pPr>
            <a:r>
              <a:rPr lang="en-GB" sz="2000" dirty="0" smtClean="0">
                <a:hlinkClick r:id="rId2"/>
              </a:rPr>
              <a:t>GROW-F4@ec.europa.eu</a:t>
            </a:r>
            <a:endParaRPr lang="en-GB" sz="2000" dirty="0" smtClean="0"/>
          </a:p>
          <a:p>
            <a:pPr marL="0" indent="0">
              <a:buFontTx/>
              <a:buNone/>
              <a:defRPr/>
            </a:pPr>
            <a:endParaRPr lang="fr-BE" sz="2000" dirty="0"/>
          </a:p>
        </p:txBody>
      </p:sp>
      <p:sp>
        <p:nvSpPr>
          <p:cNvPr id="41988" name="Espace réservé du numéro de diapositive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1"/>
              </a:buClr>
              <a:buChar char="•"/>
              <a:defRPr sz="2400">
                <a:solidFill>
                  <a:srgbClr val="0F5494"/>
                </a:solidFill>
                <a:latin typeface="Verdana" pitchFamily="34" charset="0"/>
                <a:ea typeface="ＭＳ Ｐゴシック" pitchFamily="34" charset="-128"/>
              </a:defRPr>
            </a:lvl1pPr>
            <a:lvl2pPr marL="742950" indent="-285750" eaLnBrk="0" hangingPunct="0">
              <a:spcBef>
                <a:spcPct val="20000"/>
              </a:spcBef>
              <a:buClr>
                <a:srgbClr val="009FBA"/>
              </a:buClr>
              <a:buChar char="•"/>
              <a:defRPr sz="2000">
                <a:solidFill>
                  <a:srgbClr val="0F5494"/>
                </a:solidFill>
                <a:latin typeface="Verdana" pitchFamily="34" charset="0"/>
                <a:ea typeface="ＭＳ Ｐゴシック" pitchFamily="34" charset="-128"/>
              </a:defRPr>
            </a:lvl2pPr>
            <a:lvl3pPr marL="1143000" indent="-228600" eaLnBrk="0" hangingPunct="0">
              <a:spcBef>
                <a:spcPct val="20000"/>
              </a:spcBef>
              <a:buChar char="•"/>
              <a:defRPr sz="1400">
                <a:solidFill>
                  <a:srgbClr val="0F5494"/>
                </a:solidFill>
                <a:latin typeface="Verdana"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pPr>
            <a:fld id="{41293076-0AD3-4E37-9216-4570BAC644FC}" type="slidenum">
              <a:rPr lang="it-IT" altLang="en-US" sz="1400" smtClean="0">
                <a:solidFill>
                  <a:schemeClr val="tx1"/>
                </a:solidFill>
                <a:latin typeface="Arial" charset="0"/>
              </a:rPr>
              <a:pPr eaLnBrk="1" hangingPunct="1">
                <a:spcBef>
                  <a:spcPct val="0"/>
                </a:spcBef>
                <a:buClrTx/>
                <a:buFontTx/>
                <a:buNone/>
              </a:pPr>
              <a:t>23</a:t>
            </a:fld>
            <a:endParaRPr lang="it-IT" altLang="en-US" sz="1400" smtClean="0">
              <a:solidFill>
                <a:schemeClr val="tx1"/>
              </a:solidFill>
              <a:latin typeface="Arial" charset="0"/>
            </a:endParaRPr>
          </a:p>
        </p:txBody>
      </p:sp>
      <p:sp>
        <p:nvSpPr>
          <p:cNvPr id="41989" name="TextBox 1"/>
          <p:cNvSpPr txBox="1">
            <a:spLocks noChangeArrowheads="1"/>
          </p:cNvSpPr>
          <p:nvPr/>
        </p:nvSpPr>
        <p:spPr bwMode="auto">
          <a:xfrm>
            <a:off x="5133975" y="4618038"/>
            <a:ext cx="36004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a:solidFill>
                  <a:srgbClr val="0F5494"/>
                </a:solidFill>
                <a:latin typeface="Verdana" pitchFamily="34" charset="0"/>
                <a:ea typeface="ＭＳ Ｐゴシック" pitchFamily="34" charset="-128"/>
              </a:defRPr>
            </a:lvl1pPr>
            <a:lvl2pPr marL="742950" indent="-285750" eaLnBrk="0" hangingPunct="0">
              <a:spcBef>
                <a:spcPct val="20000"/>
              </a:spcBef>
              <a:buClr>
                <a:srgbClr val="009FBA"/>
              </a:buClr>
              <a:buChar char="•"/>
              <a:defRPr sz="2000">
                <a:solidFill>
                  <a:srgbClr val="0F5494"/>
                </a:solidFill>
                <a:latin typeface="Verdana" pitchFamily="34" charset="0"/>
                <a:ea typeface="ＭＳ Ｐゴシック" pitchFamily="34" charset="-128"/>
              </a:defRPr>
            </a:lvl2pPr>
            <a:lvl3pPr marL="1143000" indent="-228600" eaLnBrk="0" hangingPunct="0">
              <a:spcBef>
                <a:spcPct val="20000"/>
              </a:spcBef>
              <a:buChar char="•"/>
              <a:defRPr sz="1400">
                <a:solidFill>
                  <a:srgbClr val="0F5494"/>
                </a:solidFill>
                <a:latin typeface="Verdana"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pPr>
            <a:r>
              <a:rPr lang="en-GB" altLang="en-US" sz="3200" i="0">
                <a:solidFill>
                  <a:srgbClr val="7F7F7F"/>
                </a:solidFill>
                <a:latin typeface="Arial" charset="0"/>
              </a:rPr>
              <a:t>Thank you for your attention!</a:t>
            </a:r>
          </a:p>
        </p:txBody>
      </p:sp>
      <p:pic>
        <p:nvPicPr>
          <p:cNvPr id="419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2317750"/>
            <a:ext cx="31813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361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394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743" y="1340768"/>
            <a:ext cx="8229600" cy="936625"/>
          </a:xfrm>
        </p:spPr>
        <p:txBody>
          <a:bodyPr/>
          <a:lstStyle/>
          <a:p>
            <a:pPr algn="ctr"/>
            <a:r>
              <a:rPr lang="fr-BE" sz="4000" kern="1200" dirty="0">
                <a:ea typeface="ＭＳ Ｐゴシック" pitchFamily="34" charset="-128"/>
              </a:rPr>
              <a:t/>
            </a:r>
            <a:br>
              <a:rPr lang="fr-BE" sz="4000" kern="1200" dirty="0">
                <a:ea typeface="ＭＳ Ｐゴシック" pitchFamily="34" charset="-128"/>
              </a:rPr>
            </a:br>
            <a:r>
              <a:rPr lang="en-GB" sz="2000" kern="1200" dirty="0">
                <a:ea typeface="ＭＳ Ｐゴシック" pitchFamily="34" charset="-128"/>
              </a:rPr>
              <a:t>Communication COM(2010)352 </a:t>
            </a:r>
            <a:r>
              <a:rPr lang="fr-BE" sz="2000" kern="1200" dirty="0">
                <a:ea typeface="ＭＳ Ｐゴシック" pitchFamily="34" charset="-128"/>
              </a:rPr>
              <a:t/>
            </a:r>
            <a:br>
              <a:rPr lang="fr-BE" sz="2000" kern="1200" dirty="0">
                <a:ea typeface="ＭＳ Ｐゴシック" pitchFamily="34" charset="-128"/>
              </a:rPr>
            </a:br>
            <a:r>
              <a:rPr lang="en-US" sz="1400" b="0" dirty="0" smtClean="0">
                <a:latin typeface="+mn-lt"/>
                <a:ea typeface="+mn-ea"/>
                <a:cs typeface="+mn-cs"/>
              </a:rPr>
              <a:t>Europe</a:t>
            </a:r>
            <a:r>
              <a:rPr lang="en-US" sz="1400" b="0" dirty="0">
                <a:latin typeface="+mn-lt"/>
                <a:ea typeface="+mn-ea"/>
                <a:cs typeface="+mn-cs"/>
              </a:rPr>
              <a:t>,  the world’s No 1 tourist destination </a:t>
            </a:r>
            <a:r>
              <a:rPr lang="en-US" sz="1400" b="0" dirty="0" smtClean="0">
                <a:latin typeface="+mn-lt"/>
                <a:ea typeface="+mn-ea"/>
                <a:cs typeface="+mn-cs"/>
              </a:rPr>
              <a:t>– </a:t>
            </a:r>
            <a:br>
              <a:rPr lang="en-US" sz="1400" b="0" dirty="0" smtClean="0">
                <a:latin typeface="+mn-lt"/>
                <a:ea typeface="+mn-ea"/>
                <a:cs typeface="+mn-cs"/>
              </a:rPr>
            </a:br>
            <a:r>
              <a:rPr lang="en-US" sz="1400" b="0" dirty="0" smtClean="0">
                <a:latin typeface="+mn-lt"/>
                <a:ea typeface="+mn-ea"/>
                <a:cs typeface="+mn-cs"/>
              </a:rPr>
              <a:t>a </a:t>
            </a:r>
            <a:r>
              <a:rPr lang="en-US" sz="1400" b="0" dirty="0">
                <a:latin typeface="+mn-lt"/>
                <a:ea typeface="+mn-ea"/>
                <a:cs typeface="+mn-cs"/>
              </a:rPr>
              <a:t>new political framework for tourism in </a:t>
            </a:r>
            <a:r>
              <a:rPr lang="en-US" sz="1400" b="0" dirty="0" smtClean="0">
                <a:latin typeface="+mn-lt"/>
                <a:ea typeface="+mn-ea"/>
                <a:cs typeface="+mn-cs"/>
              </a:rPr>
              <a:t>Europe</a:t>
            </a:r>
            <a:r>
              <a:rPr lang="en-GB" sz="1400" b="0" dirty="0" smtClean="0">
                <a:latin typeface="+mn-lt"/>
                <a:ea typeface="+mn-ea"/>
                <a:cs typeface="+mn-cs"/>
              </a:rPr>
              <a:t> </a:t>
            </a:r>
            <a:br>
              <a:rPr lang="en-GB" sz="1400" b="0" dirty="0" smtClean="0">
                <a:latin typeface="+mn-lt"/>
                <a:ea typeface="+mn-ea"/>
                <a:cs typeface="+mn-cs"/>
              </a:rPr>
            </a:br>
            <a:r>
              <a:rPr lang="en-GB" sz="1800" b="0" kern="1200" dirty="0">
                <a:solidFill>
                  <a:srgbClr val="996600"/>
                </a:solidFill>
                <a:ea typeface="ＭＳ Ｐゴシック" pitchFamily="34" charset="-128"/>
              </a:rPr>
              <a:t/>
            </a:r>
            <a:br>
              <a:rPr lang="en-GB" sz="1800" b="0" kern="1200" dirty="0">
                <a:solidFill>
                  <a:srgbClr val="996600"/>
                </a:solidFill>
                <a:ea typeface="ＭＳ Ｐゴシック" pitchFamily="34" charset="-128"/>
              </a:rPr>
            </a:br>
            <a:endParaRPr lang="en-GB" sz="1800" b="0" dirty="0"/>
          </a:p>
        </p:txBody>
      </p:sp>
      <p:sp>
        <p:nvSpPr>
          <p:cNvPr id="3" name="Content Placeholder 2"/>
          <p:cNvSpPr>
            <a:spLocks noGrp="1"/>
          </p:cNvSpPr>
          <p:nvPr>
            <p:ph idx="1"/>
          </p:nvPr>
        </p:nvSpPr>
        <p:spPr>
          <a:xfrm>
            <a:off x="251520" y="2492896"/>
            <a:ext cx="8229600" cy="3633788"/>
          </a:xfrm>
        </p:spPr>
        <p:txBody>
          <a:bodyPr/>
          <a:lstStyle/>
          <a:p>
            <a:pPr marL="0" indent="0" eaLnBrk="1" hangingPunct="1">
              <a:buClr>
                <a:srgbClr val="C0504D"/>
              </a:buClr>
              <a:buNone/>
              <a:defRPr/>
            </a:pPr>
            <a:r>
              <a:rPr lang="fr-BE" sz="1400" b="1" kern="1200" dirty="0" smtClean="0">
                <a:ea typeface="ＭＳ Ｐゴシック" pitchFamily="34" charset="-128"/>
              </a:rPr>
              <a:t>Four Axis and 21 Actions (</a:t>
            </a:r>
            <a:r>
              <a:rPr lang="fr-BE" sz="1400" b="1" kern="1200" dirty="0" err="1" smtClean="0">
                <a:ea typeface="ＭＳ Ｐゴシック" pitchFamily="34" charset="-128"/>
              </a:rPr>
              <a:t>already</a:t>
            </a:r>
            <a:r>
              <a:rPr lang="fr-BE" sz="1400" b="1" kern="1200" dirty="0" smtClean="0">
                <a:ea typeface="ＭＳ Ｐゴシック" pitchFamily="34" charset="-128"/>
              </a:rPr>
              <a:t> </a:t>
            </a:r>
            <a:r>
              <a:rPr lang="fr-BE" sz="1400" b="1" kern="1200" dirty="0" err="1" smtClean="0">
                <a:ea typeface="ＭＳ Ｐゴシック" pitchFamily="34" charset="-128"/>
              </a:rPr>
              <a:t>implemented</a:t>
            </a:r>
            <a:r>
              <a:rPr lang="fr-BE" sz="1400" b="1" kern="1200" dirty="0" smtClean="0">
                <a:ea typeface="ＭＳ Ｐゴシック" pitchFamily="34" charset="-128"/>
              </a:rPr>
              <a:t>)</a:t>
            </a:r>
            <a:endParaRPr lang="en-GB" sz="1400" b="1" kern="1200" dirty="0" smtClean="0">
              <a:ea typeface="ＭＳ Ｐゴシック" pitchFamily="34" charset="-128"/>
            </a:endParaRPr>
          </a:p>
          <a:p>
            <a:pPr eaLnBrk="1" hangingPunct="1">
              <a:spcAft>
                <a:spcPts val="600"/>
              </a:spcAft>
              <a:buClr>
                <a:srgbClr val="C0504D"/>
              </a:buClr>
              <a:buFont typeface="+mj-lt"/>
              <a:buAutoNum type="arabicParenR"/>
              <a:defRPr/>
            </a:pPr>
            <a:r>
              <a:rPr lang="en-GB" sz="1400" kern="1200" dirty="0" smtClean="0">
                <a:ea typeface="ＭＳ Ｐゴシック" pitchFamily="34" charset="-128"/>
              </a:rPr>
              <a:t>Stimulating </a:t>
            </a:r>
            <a:r>
              <a:rPr lang="en-GB" sz="1400" kern="1200" dirty="0">
                <a:ea typeface="ＭＳ Ｐゴシック" pitchFamily="34" charset="-128"/>
              </a:rPr>
              <a:t>competitiveness of the sector</a:t>
            </a:r>
          </a:p>
          <a:p>
            <a:pPr algn="just" eaLnBrk="1" hangingPunct="1">
              <a:spcAft>
                <a:spcPts val="600"/>
              </a:spcAft>
              <a:buClr>
                <a:srgbClr val="C0504D"/>
              </a:buClr>
              <a:buFont typeface="+mj-lt"/>
              <a:buAutoNum type="arabicParenR"/>
              <a:defRPr/>
            </a:pPr>
            <a:r>
              <a:rPr lang="en-GB" sz="1400" kern="1200" dirty="0">
                <a:ea typeface="ＭＳ Ｐゴシック" pitchFamily="34" charset="-128"/>
              </a:rPr>
              <a:t>Promoting the development of a sustainable, responsible, and high quality tourism</a:t>
            </a:r>
          </a:p>
          <a:p>
            <a:pPr algn="just" eaLnBrk="1" hangingPunct="1">
              <a:spcAft>
                <a:spcPts val="600"/>
              </a:spcAft>
              <a:buClr>
                <a:srgbClr val="C0504D"/>
              </a:buClr>
              <a:buFont typeface="+mj-lt"/>
              <a:buAutoNum type="arabicParenR"/>
              <a:defRPr/>
            </a:pPr>
            <a:r>
              <a:rPr lang="en-GB" sz="1400" kern="1200" dirty="0">
                <a:ea typeface="ＭＳ Ｐゴシック" pitchFamily="34" charset="-128"/>
              </a:rPr>
              <a:t>Consolidating image and profile of Europe </a:t>
            </a:r>
          </a:p>
          <a:p>
            <a:pPr algn="just" eaLnBrk="1" hangingPunct="1">
              <a:spcAft>
                <a:spcPts val="600"/>
              </a:spcAft>
              <a:buClr>
                <a:srgbClr val="C0504D"/>
              </a:buClr>
              <a:buFont typeface="+mj-lt"/>
              <a:buAutoNum type="arabicParenR"/>
              <a:defRPr/>
            </a:pPr>
            <a:r>
              <a:rPr lang="en-GB" sz="1400" kern="1200" dirty="0">
                <a:ea typeface="ＭＳ Ｐゴシック" pitchFamily="34" charset="-128"/>
              </a:rPr>
              <a:t>Maximising the potential of EU policies and financial instruments for developing tourism</a:t>
            </a:r>
          </a:p>
          <a:p>
            <a:endParaRPr lang="en-GB" sz="1400" dirty="0" smtClean="0"/>
          </a:p>
          <a:p>
            <a:pPr marL="0" indent="0">
              <a:buNone/>
            </a:pPr>
            <a:r>
              <a:rPr lang="fr-BE" sz="1400" b="1" dirty="0" smtClean="0"/>
              <a:t>EC </a:t>
            </a:r>
            <a:r>
              <a:rPr lang="fr-BE" sz="1400" b="1" dirty="0" err="1" smtClean="0"/>
              <a:t>political</a:t>
            </a:r>
            <a:r>
              <a:rPr lang="fr-BE" sz="1400" b="1" dirty="0" smtClean="0"/>
              <a:t> </a:t>
            </a:r>
            <a:r>
              <a:rPr lang="fr-BE" sz="1400" b="1" dirty="0" err="1" smtClean="0"/>
              <a:t>priorities</a:t>
            </a:r>
            <a:r>
              <a:rPr lang="fr-BE" sz="1400" b="1" dirty="0" smtClean="0"/>
              <a:t> for the 2015 and on </a:t>
            </a:r>
            <a:r>
              <a:rPr lang="fr-BE" sz="1400" b="1" dirty="0" err="1" smtClean="0"/>
              <a:t>forward</a:t>
            </a:r>
            <a:endParaRPr lang="fr-BE" sz="1400" b="1" dirty="0" smtClean="0"/>
          </a:p>
          <a:p>
            <a:pPr algn="just" eaLnBrk="1" hangingPunct="1">
              <a:spcAft>
                <a:spcPts val="1200"/>
              </a:spcAft>
              <a:buClr>
                <a:srgbClr val="C0504D"/>
              </a:buClr>
              <a:buFont typeface="Wingdings" panose="05000000000000000000" pitchFamily="2" charset="2"/>
              <a:buChar char="Ø"/>
              <a:defRPr/>
            </a:pPr>
            <a:r>
              <a:rPr lang="en-GB" sz="1400" dirty="0" smtClean="0"/>
              <a:t>Promote </a:t>
            </a:r>
            <a:r>
              <a:rPr lang="en-GB" sz="1400" kern="1200" dirty="0">
                <a:ea typeface="ＭＳ Ｐゴシック" pitchFamily="34" charset="-128"/>
              </a:rPr>
              <a:t>more innovation and the use of new digital technologies and getting the most out of the new business models and the digital </a:t>
            </a:r>
            <a:r>
              <a:rPr lang="en-GB" sz="1400" kern="1200" dirty="0" smtClean="0">
                <a:ea typeface="ＭＳ Ｐゴシック" pitchFamily="34" charset="-128"/>
              </a:rPr>
              <a:t>transformation</a:t>
            </a:r>
          </a:p>
          <a:p>
            <a:pPr algn="just" eaLnBrk="1" hangingPunct="1">
              <a:spcAft>
                <a:spcPts val="1200"/>
              </a:spcAft>
              <a:buClr>
                <a:srgbClr val="C0504D"/>
              </a:buClr>
              <a:buFont typeface="Wingdings" panose="05000000000000000000" pitchFamily="2" charset="2"/>
              <a:buChar char="Ø"/>
              <a:defRPr/>
            </a:pPr>
            <a:r>
              <a:rPr lang="en-GB" sz="1400" kern="1200" dirty="0" smtClean="0">
                <a:ea typeface="ＭＳ Ｐゴシック" pitchFamily="34" charset="-128"/>
              </a:rPr>
              <a:t>Support </a:t>
            </a:r>
            <a:r>
              <a:rPr lang="en-GB" sz="1400" kern="1200" dirty="0">
                <a:ea typeface="ＭＳ Ｐゴシック" pitchFamily="34" charset="-128"/>
              </a:rPr>
              <a:t>the creation of a skilled workforce and the mobility of the workforce, with particular regard to young </a:t>
            </a:r>
            <a:r>
              <a:rPr lang="en-GB" sz="1400" kern="1200" dirty="0" smtClean="0">
                <a:ea typeface="ＭＳ Ｐゴシック" pitchFamily="34" charset="-128"/>
              </a:rPr>
              <a:t>trainees</a:t>
            </a:r>
          </a:p>
          <a:p>
            <a:pPr algn="just" eaLnBrk="1" hangingPunct="1">
              <a:spcAft>
                <a:spcPts val="1200"/>
              </a:spcAft>
              <a:buClr>
                <a:srgbClr val="C0504D"/>
              </a:buClr>
              <a:buFont typeface="Wingdings" panose="05000000000000000000" pitchFamily="2" charset="2"/>
              <a:buChar char="Ø"/>
              <a:defRPr/>
            </a:pPr>
            <a:r>
              <a:rPr lang="en-GB" sz="1400" kern="1200" dirty="0" smtClean="0">
                <a:ea typeface="ＭＳ Ｐゴシック" pitchFamily="34" charset="-128"/>
              </a:rPr>
              <a:t>Promote </a:t>
            </a:r>
            <a:r>
              <a:rPr lang="en-GB" sz="1400" kern="1200" dirty="0">
                <a:ea typeface="ＭＳ Ｐゴシック" pitchFamily="34" charset="-128"/>
              </a:rPr>
              <a:t>the internationalisation of tourism SMEs, their access to </a:t>
            </a:r>
            <a:r>
              <a:rPr lang="en-GB" sz="1400" kern="1200" dirty="0" smtClean="0">
                <a:ea typeface="ＭＳ Ｐゴシック" pitchFamily="34" charset="-128"/>
              </a:rPr>
              <a:t>funds </a:t>
            </a:r>
            <a:r>
              <a:rPr lang="en-GB" sz="1400" kern="1200" dirty="0">
                <a:ea typeface="ＭＳ Ｐゴシック" pitchFamily="34" charset="-128"/>
              </a:rPr>
              <a:t>and their better integration into the value chain and smart specialisation specialization strategies and growing global competition also from low-cost emerging </a:t>
            </a:r>
            <a:r>
              <a:rPr lang="en-GB" sz="1400" kern="1200" dirty="0" smtClean="0">
                <a:ea typeface="ＭＳ Ｐゴシック" pitchFamily="34" charset="-128"/>
              </a:rPr>
              <a:t>destinations.</a:t>
            </a:r>
            <a:endParaRPr lang="en-GB" sz="2000" dirty="0"/>
          </a:p>
          <a:p>
            <a:pPr>
              <a:spcAft>
                <a:spcPts val="1200"/>
              </a:spcAft>
            </a:pPr>
            <a:endParaRPr lang="en-GB" sz="2000" dirty="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405" y="1469592"/>
            <a:ext cx="191816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412776"/>
            <a:ext cx="1891386"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10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heel(1)">
                                      <p:cBhvr>
                                        <p:cTn id="27" dur="2000"/>
                                        <p:tgtEl>
                                          <p:spTgt spid="3">
                                            <p:txEl>
                                              <p:pRg st="6" end="6"/>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heel(1)">
                                      <p:cBhvr>
                                        <p:cTn id="30" dur="2000"/>
                                        <p:tgtEl>
                                          <p:spTgt spid="3">
                                            <p:txEl>
                                              <p:pRg st="7" end="7"/>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heel(1)">
                                      <p:cBhvr>
                                        <p:cTn id="33" dur="2000"/>
                                        <p:tgtEl>
                                          <p:spTgt spid="3">
                                            <p:txEl>
                                              <p:pRg st="8" end="8"/>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heel(1)">
                                      <p:cBhvr>
                                        <p:cTn id="3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8"/>
          <p:cNvSpPr txBox="1">
            <a:spLocks noGrp="1"/>
          </p:cNvSpPr>
          <p:nvPr/>
        </p:nvSpPr>
        <p:spPr>
          <a:xfrm>
            <a:off x="8129588" y="5734050"/>
            <a:ext cx="609600" cy="520700"/>
          </a:xfrm>
          <a:prstGeom prst="rect">
            <a:avLst/>
          </a:prstGeom>
          <a:noFill/>
        </p:spPr>
        <p:txBody>
          <a:bodyPr anchor="ctr"/>
          <a:lstStyle/>
          <a:p>
            <a:pPr algn="ctr" fontAlgn="auto" hangingPunct="0">
              <a:spcBef>
                <a:spcPts val="0"/>
              </a:spcBef>
              <a:spcAft>
                <a:spcPts val="0"/>
              </a:spcAft>
              <a:defRPr/>
            </a:pPr>
            <a:fld id="{31532C2C-1D53-41A3-B353-C2D94D633C8C}" type="slidenum">
              <a:rPr lang="it-IT" b="0">
                <a:solidFill>
                  <a:srgbClr val="FFFFFF"/>
                </a:solidFill>
                <a:latin typeface="Verdana"/>
                <a:sym typeface="Verdana Bold" charset="0"/>
              </a:rPr>
              <a:pPr algn="ctr" fontAlgn="auto" hangingPunct="0">
                <a:spcBef>
                  <a:spcPts val="0"/>
                </a:spcBef>
                <a:spcAft>
                  <a:spcPts val="0"/>
                </a:spcAft>
                <a:defRPr/>
              </a:pPr>
              <a:t>5</a:t>
            </a:fld>
            <a:endParaRPr lang="it-IT" b="0">
              <a:solidFill>
                <a:srgbClr val="FFFFFF"/>
              </a:solidFill>
              <a:latin typeface="Verdana"/>
              <a:sym typeface="Verdana Bold" charset="0"/>
            </a:endParaRPr>
          </a:p>
        </p:txBody>
      </p:sp>
      <p:sp>
        <p:nvSpPr>
          <p:cNvPr id="34819" name="Content Placeholder 2"/>
          <p:cNvSpPr>
            <a:spLocks/>
          </p:cNvSpPr>
          <p:nvPr/>
        </p:nvSpPr>
        <p:spPr bwMode="auto">
          <a:xfrm>
            <a:off x="6426200" y="2514600"/>
            <a:ext cx="74676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a:defRPr sz="7600">
                <a:solidFill>
                  <a:srgbClr val="000000"/>
                </a:solidFill>
                <a:latin typeface="Verdana Bold" charset="0"/>
                <a:ea typeface="Verdana Bold" charset="0"/>
                <a:cs typeface="Verdana Bold" charset="0"/>
                <a:sym typeface="Verdana Bold" charset="0"/>
              </a:defRPr>
            </a:lvl1pPr>
            <a:lvl2pPr marL="742950" indent="-285750" eaLnBrk="0">
              <a:defRPr sz="7600">
                <a:solidFill>
                  <a:srgbClr val="000000"/>
                </a:solidFill>
                <a:latin typeface="Verdana Bold" charset="0"/>
                <a:ea typeface="Verdana Bold" charset="0"/>
                <a:cs typeface="Verdana Bold" charset="0"/>
                <a:sym typeface="Verdana Bold" charset="0"/>
              </a:defRPr>
            </a:lvl2pPr>
            <a:lvl3pPr marL="1143000" indent="-228600" eaLnBrk="0">
              <a:defRPr sz="7600">
                <a:solidFill>
                  <a:srgbClr val="000000"/>
                </a:solidFill>
                <a:latin typeface="Verdana Bold" charset="0"/>
                <a:ea typeface="Verdana Bold" charset="0"/>
                <a:cs typeface="Verdana Bold" charset="0"/>
                <a:sym typeface="Verdana Bold" charset="0"/>
              </a:defRPr>
            </a:lvl3pPr>
            <a:lvl4pPr marL="1600200" indent="-228600" eaLnBrk="0">
              <a:defRPr sz="7600">
                <a:solidFill>
                  <a:srgbClr val="000000"/>
                </a:solidFill>
                <a:latin typeface="Verdana Bold" charset="0"/>
                <a:ea typeface="Verdana Bold" charset="0"/>
                <a:cs typeface="Verdana Bold" charset="0"/>
                <a:sym typeface="Verdana Bold" charset="0"/>
              </a:defRPr>
            </a:lvl4pPr>
            <a:lvl5pPr marL="2057400" indent="-228600" eaLnBrk="0">
              <a:defRPr sz="7600">
                <a:solidFill>
                  <a:srgbClr val="000000"/>
                </a:solidFill>
                <a:latin typeface="Verdana Bold" charset="0"/>
                <a:ea typeface="Verdana Bold" charset="0"/>
                <a:cs typeface="Verdana Bold" charset="0"/>
                <a:sym typeface="Verdana Bold" charset="0"/>
              </a:defRPr>
            </a:lvl5pPr>
            <a:lvl6pPr marL="25146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6pPr>
            <a:lvl7pPr marL="29718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7pPr>
            <a:lvl8pPr marL="34290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8pPr>
            <a:lvl9pPr marL="38862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9pPr>
          </a:lstStyle>
          <a:p>
            <a:pPr hangingPunct="0">
              <a:lnSpc>
                <a:spcPct val="90000"/>
              </a:lnSpc>
              <a:spcBef>
                <a:spcPts val="600"/>
              </a:spcBef>
              <a:buClr>
                <a:srgbClr val="BBE0E3"/>
              </a:buClr>
              <a:buFont typeface="Wingdings" pitchFamily="2" charset="2"/>
              <a:buChar char="§"/>
            </a:pPr>
            <a:endParaRPr lang="fr-FR" altLang="en-US" sz="2200" b="0" smtClean="0">
              <a:latin typeface="Georgia" pitchFamily="18" charset="0"/>
              <a:ea typeface="MS PGothic" pitchFamily="34" charset="-128"/>
            </a:endParaRPr>
          </a:p>
        </p:txBody>
      </p:sp>
      <p:sp>
        <p:nvSpPr>
          <p:cNvPr id="34820" name="Segnaposto contenuto 2"/>
          <p:cNvSpPr>
            <a:spLocks/>
          </p:cNvSpPr>
          <p:nvPr/>
        </p:nvSpPr>
        <p:spPr bwMode="auto">
          <a:xfrm>
            <a:off x="5314950" y="5818188"/>
            <a:ext cx="76581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a:defRPr sz="7600">
                <a:solidFill>
                  <a:srgbClr val="000000"/>
                </a:solidFill>
                <a:latin typeface="Verdana Bold" charset="0"/>
                <a:ea typeface="Verdana Bold" charset="0"/>
                <a:cs typeface="Verdana Bold" charset="0"/>
                <a:sym typeface="Verdana Bold" charset="0"/>
              </a:defRPr>
            </a:lvl1pPr>
            <a:lvl2pPr marL="639763" indent="-273050" eaLnBrk="0">
              <a:defRPr sz="7600">
                <a:solidFill>
                  <a:srgbClr val="000000"/>
                </a:solidFill>
                <a:latin typeface="Verdana Bold" charset="0"/>
                <a:ea typeface="Verdana Bold" charset="0"/>
                <a:cs typeface="Verdana Bold" charset="0"/>
                <a:sym typeface="Verdana Bold" charset="0"/>
              </a:defRPr>
            </a:lvl2pPr>
            <a:lvl3pPr marL="1143000" indent="-228600" eaLnBrk="0">
              <a:defRPr sz="7600">
                <a:solidFill>
                  <a:srgbClr val="000000"/>
                </a:solidFill>
                <a:latin typeface="Verdana Bold" charset="0"/>
                <a:ea typeface="Verdana Bold" charset="0"/>
                <a:cs typeface="Verdana Bold" charset="0"/>
                <a:sym typeface="Verdana Bold" charset="0"/>
              </a:defRPr>
            </a:lvl3pPr>
            <a:lvl4pPr marL="1600200" indent="-228600" eaLnBrk="0">
              <a:defRPr sz="7600">
                <a:solidFill>
                  <a:srgbClr val="000000"/>
                </a:solidFill>
                <a:latin typeface="Verdana Bold" charset="0"/>
                <a:ea typeface="Verdana Bold" charset="0"/>
                <a:cs typeface="Verdana Bold" charset="0"/>
                <a:sym typeface="Verdana Bold" charset="0"/>
              </a:defRPr>
            </a:lvl4pPr>
            <a:lvl5pPr marL="2057400" indent="-228600" eaLnBrk="0">
              <a:defRPr sz="7600">
                <a:solidFill>
                  <a:srgbClr val="000000"/>
                </a:solidFill>
                <a:latin typeface="Verdana Bold" charset="0"/>
                <a:ea typeface="Verdana Bold" charset="0"/>
                <a:cs typeface="Verdana Bold" charset="0"/>
                <a:sym typeface="Verdana Bold" charset="0"/>
              </a:defRPr>
            </a:lvl5pPr>
            <a:lvl6pPr marL="25146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6pPr>
            <a:lvl7pPr marL="29718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7pPr>
            <a:lvl8pPr marL="34290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8pPr>
            <a:lvl9pPr marL="38862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9pPr>
          </a:lstStyle>
          <a:p>
            <a:pPr lvl="1" hangingPunct="0">
              <a:spcBef>
                <a:spcPct val="20000"/>
              </a:spcBef>
              <a:buClr>
                <a:srgbClr val="BBE0E3"/>
              </a:buClr>
              <a:buSzPct val="80000"/>
              <a:buFont typeface="Wingdings 2" pitchFamily="18" charset="2"/>
              <a:buChar char=""/>
            </a:pPr>
            <a:endParaRPr lang="fr-FR" altLang="en-US" sz="2000" b="0" smtClean="0">
              <a:latin typeface="Georgia" pitchFamily="18" charset="0"/>
              <a:ea typeface="MS PGothic" pitchFamily="34" charset="-128"/>
            </a:endParaRPr>
          </a:p>
        </p:txBody>
      </p:sp>
      <p:sp>
        <p:nvSpPr>
          <p:cNvPr id="34821" name="Title 4"/>
          <p:cNvSpPr>
            <a:spLocks noGrp="1"/>
          </p:cNvSpPr>
          <p:nvPr>
            <p:ph type="title"/>
          </p:nvPr>
        </p:nvSpPr>
        <p:spPr>
          <a:xfrm>
            <a:off x="509588" y="1124744"/>
            <a:ext cx="8229600" cy="1052339"/>
          </a:xfrm>
        </p:spPr>
        <p:txBody>
          <a:bodyPr/>
          <a:lstStyle/>
          <a:p>
            <a:pPr algn="ctr" eaLnBrk="1" hangingPunct="1"/>
            <a:r>
              <a:rPr lang="en-US" altLang="en-US" sz="2000" dirty="0" smtClean="0">
                <a:latin typeface="+mn-lt"/>
                <a:ea typeface="MS PGothic" pitchFamily="34" charset="-128"/>
                <a:cs typeface="+mn-cs"/>
                <a:sym typeface="Verdana Bold" charset="0"/>
              </a:rPr>
              <a:t/>
            </a:r>
            <a:br>
              <a:rPr lang="en-US" altLang="en-US" sz="2000" dirty="0" smtClean="0">
                <a:latin typeface="+mn-lt"/>
                <a:ea typeface="MS PGothic" pitchFamily="34" charset="-128"/>
                <a:cs typeface="+mn-cs"/>
                <a:sym typeface="Verdana Bold" charset="0"/>
              </a:rPr>
            </a:br>
            <a:r>
              <a:rPr lang="en-US" altLang="en-US" sz="2000" dirty="0" smtClean="0">
                <a:latin typeface="+mn-lt"/>
                <a:ea typeface="MS PGothic" pitchFamily="34" charset="-128"/>
                <a:cs typeface="+mn-cs"/>
                <a:sym typeface="Verdana Bold" charset="0"/>
              </a:rPr>
              <a:t>Coastal </a:t>
            </a:r>
            <a:r>
              <a:rPr lang="en-US" altLang="en-US" sz="2000" dirty="0">
                <a:latin typeface="+mn-lt"/>
                <a:ea typeface="MS PGothic" pitchFamily="34" charset="-128"/>
                <a:cs typeface="+mn-cs"/>
                <a:sym typeface="Verdana Bold" charset="0"/>
              </a:rPr>
              <a:t>and Maritime Tourism:</a:t>
            </a:r>
            <a:br>
              <a:rPr lang="en-US" altLang="en-US" sz="2000" dirty="0">
                <a:latin typeface="+mn-lt"/>
                <a:ea typeface="MS PGothic" pitchFamily="34" charset="-128"/>
                <a:cs typeface="+mn-cs"/>
                <a:sym typeface="Verdana Bold" charset="0"/>
              </a:rPr>
            </a:br>
            <a:r>
              <a:rPr lang="en-US" altLang="en-US" sz="2000" dirty="0">
                <a:latin typeface="+mn-lt"/>
                <a:ea typeface="MS PGothic" pitchFamily="34" charset="-128"/>
                <a:cs typeface="+mn-cs"/>
                <a:sym typeface="Verdana Bold" charset="0"/>
              </a:rPr>
              <a:t>a European </a:t>
            </a:r>
            <a:r>
              <a:rPr lang="en-US" altLang="en-US" sz="2000" dirty="0" smtClean="0">
                <a:latin typeface="+mn-lt"/>
                <a:ea typeface="MS PGothic" pitchFamily="34" charset="-128"/>
                <a:cs typeface="+mn-cs"/>
                <a:sym typeface="Verdana Bold" charset="0"/>
              </a:rPr>
              <a:t>view</a:t>
            </a:r>
            <a:br>
              <a:rPr lang="en-US" altLang="en-US" sz="2000" dirty="0" smtClean="0">
                <a:latin typeface="+mn-lt"/>
                <a:ea typeface="MS PGothic" pitchFamily="34" charset="-128"/>
                <a:cs typeface="+mn-cs"/>
                <a:sym typeface="Verdana Bold" charset="0"/>
              </a:rPr>
            </a:br>
            <a:endParaRPr lang="en-GB" altLang="en-US" sz="2000" dirty="0">
              <a:latin typeface="+mn-lt"/>
              <a:ea typeface="MS PGothic" pitchFamily="34" charset="-128"/>
              <a:cs typeface="+mn-cs"/>
            </a:endParaRPr>
          </a:p>
        </p:txBody>
      </p:sp>
      <p:sp>
        <p:nvSpPr>
          <p:cNvPr id="34822" name="Content Placeholder 2"/>
          <p:cNvSpPr>
            <a:spLocks noGrp="1"/>
          </p:cNvSpPr>
          <p:nvPr>
            <p:ph idx="1"/>
          </p:nvPr>
        </p:nvSpPr>
        <p:spPr>
          <a:xfrm>
            <a:off x="107504" y="2093641"/>
            <a:ext cx="7661275" cy="3888258"/>
          </a:xfrm>
        </p:spPr>
        <p:txBody>
          <a:bodyPr/>
          <a:lstStyle/>
          <a:p>
            <a:pPr>
              <a:spcBef>
                <a:spcPts val="600"/>
              </a:spcBef>
              <a:spcAft>
                <a:spcPts val="600"/>
              </a:spcAft>
              <a:buFontTx/>
              <a:buChar char="•"/>
            </a:pPr>
            <a:r>
              <a:rPr lang="en-GB" altLang="en-US" sz="1600" dirty="0" smtClean="0">
                <a:ea typeface="MS PGothic" pitchFamily="34" charset="-128"/>
              </a:rPr>
              <a:t>3,2 </a:t>
            </a:r>
            <a:r>
              <a:rPr lang="en-GB" altLang="en-US" sz="1600" dirty="0">
                <a:ea typeface="MS PGothic" pitchFamily="34" charset="-128"/>
              </a:rPr>
              <a:t>million people </a:t>
            </a:r>
            <a:r>
              <a:rPr lang="en-GB" altLang="en-US" sz="1600" dirty="0" smtClean="0">
                <a:ea typeface="MS PGothic" pitchFamily="34" charset="-128"/>
              </a:rPr>
              <a:t>employed and 4 </a:t>
            </a:r>
            <a:r>
              <a:rPr lang="en-GB" altLang="en-US" sz="1600" dirty="0">
                <a:ea typeface="MS PGothic" pitchFamily="34" charset="-128"/>
              </a:rPr>
              <a:t>out of 9 nights spent in coastal areas</a:t>
            </a:r>
          </a:p>
          <a:p>
            <a:pPr>
              <a:spcBef>
                <a:spcPts val="600"/>
              </a:spcBef>
              <a:spcAft>
                <a:spcPts val="600"/>
              </a:spcAft>
              <a:buFontTx/>
              <a:buChar char="•"/>
            </a:pPr>
            <a:r>
              <a:rPr lang="en-GB" altLang="en-US" sz="1600" dirty="0" smtClean="0">
                <a:ea typeface="MS PGothic" pitchFamily="34" charset="-128"/>
              </a:rPr>
              <a:t>Increasing </a:t>
            </a:r>
            <a:r>
              <a:rPr lang="en-GB" altLang="en-US" sz="1600" dirty="0">
                <a:ea typeface="MS PGothic" pitchFamily="34" charset="-128"/>
              </a:rPr>
              <a:t>demand for sailing, diving, cruising…</a:t>
            </a:r>
          </a:p>
          <a:p>
            <a:pPr algn="just">
              <a:spcBef>
                <a:spcPts val="600"/>
              </a:spcBef>
              <a:spcAft>
                <a:spcPts val="600"/>
              </a:spcAft>
              <a:buFontTx/>
              <a:buChar char="•"/>
            </a:pPr>
            <a:r>
              <a:rPr lang="en-GB" altLang="en-US" sz="1600" dirty="0">
                <a:ea typeface="MS PGothic" pitchFamily="34" charset="-128"/>
              </a:rPr>
              <a:t>Largest sub-sector of tourism, of marine </a:t>
            </a:r>
            <a:r>
              <a:rPr lang="en-GB" altLang="en-US" sz="1600" dirty="0" smtClean="0">
                <a:ea typeface="MS PGothic" pitchFamily="34" charset="-128"/>
              </a:rPr>
              <a:t>economy</a:t>
            </a:r>
          </a:p>
          <a:p>
            <a:pPr algn="just">
              <a:spcBef>
                <a:spcPts val="600"/>
              </a:spcBef>
              <a:spcAft>
                <a:spcPts val="600"/>
              </a:spcAft>
              <a:buFontTx/>
              <a:buChar char="•"/>
            </a:pPr>
            <a:r>
              <a:rPr lang="en-GB" altLang="en-US" sz="1600" dirty="0" smtClean="0">
                <a:ea typeface="MS PGothic" pitchFamily="34" charset="-128"/>
              </a:rPr>
              <a:t>Steady growth of tourism over past decades</a:t>
            </a:r>
          </a:p>
          <a:p>
            <a:pPr algn="just">
              <a:spcBef>
                <a:spcPts val="600"/>
              </a:spcBef>
              <a:spcAft>
                <a:spcPts val="600"/>
              </a:spcAft>
              <a:buFontTx/>
              <a:buChar char="•"/>
            </a:pPr>
            <a:endParaRPr lang="en-GB" altLang="en-US" sz="1600" i="1" dirty="0" smtClean="0">
              <a:ea typeface="MS PGothic" pitchFamily="34" charset="-128"/>
            </a:endParaRPr>
          </a:p>
          <a:p>
            <a:pPr algn="just">
              <a:spcBef>
                <a:spcPts val="600"/>
              </a:spcBef>
              <a:spcAft>
                <a:spcPts val="600"/>
              </a:spcAft>
              <a:buFontTx/>
              <a:buChar char="•"/>
            </a:pPr>
            <a:r>
              <a:rPr lang="en-GB" altLang="en-US" sz="1600" i="1" dirty="0" smtClean="0">
                <a:ea typeface="MS PGothic" pitchFamily="34" charset="-128"/>
              </a:rPr>
              <a:t>Gaps </a:t>
            </a:r>
            <a:r>
              <a:rPr lang="en-GB" altLang="en-US" sz="1600" i="1" dirty="0">
                <a:ea typeface="MS PGothic" pitchFamily="34" charset="-128"/>
              </a:rPr>
              <a:t>in data and knowledge and fragmentation </a:t>
            </a:r>
            <a:endParaRPr lang="en-GB" altLang="en-US" sz="1600" i="1" dirty="0" smtClean="0">
              <a:ea typeface="MS PGothic" pitchFamily="34" charset="-128"/>
            </a:endParaRPr>
          </a:p>
          <a:p>
            <a:pPr algn="just">
              <a:spcBef>
                <a:spcPts val="600"/>
              </a:spcBef>
              <a:spcAft>
                <a:spcPts val="600"/>
              </a:spcAft>
              <a:buFontTx/>
              <a:buChar char="•"/>
            </a:pPr>
            <a:r>
              <a:rPr lang="en-GB" altLang="en-US" sz="1600" i="1" dirty="0" smtClean="0">
                <a:ea typeface="MS PGothic" pitchFamily="34" charset="-128"/>
              </a:rPr>
              <a:t>among </a:t>
            </a:r>
            <a:r>
              <a:rPr lang="en-GB" altLang="en-US" sz="1600" i="1" dirty="0">
                <a:ea typeface="MS PGothic" pitchFamily="34" charset="-128"/>
              </a:rPr>
              <a:t>stakeholders</a:t>
            </a:r>
          </a:p>
          <a:p>
            <a:pPr algn="just">
              <a:spcBef>
                <a:spcPts val="600"/>
              </a:spcBef>
              <a:spcAft>
                <a:spcPts val="600"/>
              </a:spcAft>
              <a:buFontTx/>
              <a:buChar char="•"/>
            </a:pPr>
            <a:r>
              <a:rPr lang="en-GB" altLang="en-US" sz="1600" i="1" dirty="0">
                <a:ea typeface="MS PGothic" pitchFamily="34" charset="-128"/>
              </a:rPr>
              <a:t>Seasonality and diversification of the tourism offer </a:t>
            </a:r>
          </a:p>
          <a:p>
            <a:pPr algn="just">
              <a:spcBef>
                <a:spcPts val="600"/>
              </a:spcBef>
              <a:spcAft>
                <a:spcPts val="600"/>
              </a:spcAft>
              <a:buFontTx/>
              <a:buChar char="•"/>
            </a:pPr>
            <a:r>
              <a:rPr lang="en-GB" altLang="en-US" sz="1600" i="1" dirty="0">
                <a:ea typeface="MS PGothic" pitchFamily="34" charset="-128"/>
              </a:rPr>
              <a:t>Pressure on marine environment, competition for space</a:t>
            </a:r>
          </a:p>
          <a:p>
            <a:pPr algn="just">
              <a:spcBef>
                <a:spcPts val="600"/>
              </a:spcBef>
              <a:spcAft>
                <a:spcPts val="600"/>
              </a:spcAft>
              <a:buFontTx/>
              <a:buChar char="•"/>
            </a:pPr>
            <a:r>
              <a:rPr lang="en-GB" altLang="en-US" sz="1600" i="1" dirty="0">
                <a:ea typeface="MS PGothic" pitchFamily="34" charset="-128"/>
              </a:rPr>
              <a:t>Connectivity, accessibility of islands and remote destinations</a:t>
            </a:r>
          </a:p>
          <a:p>
            <a:pPr algn="just">
              <a:spcBef>
                <a:spcPts val="600"/>
              </a:spcBef>
              <a:spcAft>
                <a:spcPts val="600"/>
              </a:spcAft>
              <a:buFontTx/>
              <a:buChar char="•"/>
            </a:pPr>
            <a:r>
              <a:rPr lang="en-GB" altLang="en-US" sz="1600" i="1" dirty="0">
                <a:ea typeface="MS PGothic" pitchFamily="34" charset="-128"/>
              </a:rPr>
              <a:t>Appropriate skills development and lack of innovation and adequate use of ICT</a:t>
            </a:r>
            <a:r>
              <a:rPr lang="en-GB" altLang="en-US" sz="1600" dirty="0">
                <a:ea typeface="MS PGothic" pitchFamily="34" charset="-128"/>
              </a:rPr>
              <a:t>…</a:t>
            </a:r>
          </a:p>
          <a:p>
            <a:pPr>
              <a:spcBef>
                <a:spcPts val="600"/>
              </a:spcBef>
              <a:spcAft>
                <a:spcPts val="600"/>
              </a:spcAft>
              <a:buFontTx/>
              <a:buChar char="•"/>
            </a:pPr>
            <a:endParaRPr lang="en-GB" altLang="en-US" sz="2000" dirty="0">
              <a:ea typeface="MS PGothic" pitchFamily="34" charset="-128"/>
            </a:endParaRPr>
          </a:p>
          <a:p>
            <a:pPr>
              <a:spcBef>
                <a:spcPts val="600"/>
              </a:spcBef>
              <a:spcAft>
                <a:spcPts val="600"/>
              </a:spcAft>
              <a:buFontTx/>
              <a:buChar char="•"/>
            </a:pPr>
            <a:endParaRPr lang="en-GB" altLang="en-US" sz="2000" dirty="0" smtClean="0">
              <a:ea typeface="MS PGothic" pitchFamily="34" charset="-128"/>
            </a:endParaRPr>
          </a:p>
        </p:txBody>
      </p:sp>
      <p:sp>
        <p:nvSpPr>
          <p:cNvPr id="34823" name="Slide Number Placeholder 2"/>
          <p:cNvSpPr>
            <a:spLocks noGrp="1"/>
          </p:cNvSpPr>
          <p:nvPr>
            <p:ph type="sldNum" sz="quarter" idx="12"/>
          </p:nvPr>
        </p:nvSpPr>
        <p:spPr>
          <a:xfrm>
            <a:off x="3124200" y="6237288"/>
            <a:ext cx="2895600" cy="48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7600">
                <a:solidFill>
                  <a:srgbClr val="000000"/>
                </a:solidFill>
                <a:latin typeface="Verdana Bold" charset="0"/>
                <a:ea typeface="Verdana Bold" charset="0"/>
                <a:cs typeface="Verdana Bold" charset="0"/>
                <a:sym typeface="Verdana Bold" charset="0"/>
              </a:defRPr>
            </a:lvl1pPr>
            <a:lvl2pPr marL="742950" indent="-285750" eaLnBrk="0">
              <a:defRPr sz="7600">
                <a:solidFill>
                  <a:srgbClr val="000000"/>
                </a:solidFill>
                <a:latin typeface="Verdana Bold" charset="0"/>
                <a:ea typeface="Verdana Bold" charset="0"/>
                <a:cs typeface="Verdana Bold" charset="0"/>
                <a:sym typeface="Verdana Bold" charset="0"/>
              </a:defRPr>
            </a:lvl2pPr>
            <a:lvl3pPr marL="1143000" indent="-228600" eaLnBrk="0">
              <a:defRPr sz="7600">
                <a:solidFill>
                  <a:srgbClr val="000000"/>
                </a:solidFill>
                <a:latin typeface="Verdana Bold" charset="0"/>
                <a:ea typeface="Verdana Bold" charset="0"/>
                <a:cs typeface="Verdana Bold" charset="0"/>
                <a:sym typeface="Verdana Bold" charset="0"/>
              </a:defRPr>
            </a:lvl3pPr>
            <a:lvl4pPr marL="1600200" indent="-228600" eaLnBrk="0">
              <a:defRPr sz="7600">
                <a:solidFill>
                  <a:srgbClr val="000000"/>
                </a:solidFill>
                <a:latin typeface="Verdana Bold" charset="0"/>
                <a:ea typeface="Verdana Bold" charset="0"/>
                <a:cs typeface="Verdana Bold" charset="0"/>
                <a:sym typeface="Verdana Bold" charset="0"/>
              </a:defRPr>
            </a:lvl4pPr>
            <a:lvl5pPr marL="2057400" indent="-228600" eaLnBrk="0">
              <a:defRPr sz="7600">
                <a:solidFill>
                  <a:srgbClr val="000000"/>
                </a:solidFill>
                <a:latin typeface="Verdana Bold" charset="0"/>
                <a:ea typeface="Verdana Bold" charset="0"/>
                <a:cs typeface="Verdana Bold" charset="0"/>
                <a:sym typeface="Verdana Bold" charset="0"/>
              </a:defRPr>
            </a:lvl5pPr>
            <a:lvl6pPr marL="25146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6pPr>
            <a:lvl7pPr marL="29718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7pPr>
            <a:lvl8pPr marL="34290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8pPr>
            <a:lvl9pPr marL="38862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9pPr>
          </a:lstStyle>
          <a:p>
            <a:pPr algn="ctr" eaLnBrk="1"/>
            <a:fld id="{4805DA37-45C3-4319-8781-3B1CD493FBA2}" type="slidenum">
              <a:rPr lang="it-IT" altLang="en-US" sz="1400" smtClean="0">
                <a:latin typeface="Arial" pitchFamily="34" charset="0"/>
                <a:ea typeface="MS PGothic" pitchFamily="34" charset="-128"/>
                <a:cs typeface="Arial" pitchFamily="34" charset="0"/>
              </a:rPr>
              <a:pPr algn="ctr" eaLnBrk="1"/>
              <a:t>5</a:t>
            </a:fld>
            <a:endParaRPr lang="it-IT" altLang="en-US" sz="1400" smtClean="0">
              <a:latin typeface="Arial" pitchFamily="34" charset="0"/>
              <a:ea typeface="MS PGothic" pitchFamily="34" charset="-128"/>
              <a:cs typeface="Arial" pitchFamily="34" charset="0"/>
            </a:endParaRPr>
          </a:p>
        </p:txBody>
      </p:sp>
      <p:pic>
        <p:nvPicPr>
          <p:cNvPr id="8" name="Picture 6" descr="image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1188" y="2849518"/>
            <a:ext cx="3204000" cy="166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188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Effect transition="in" filter="wheel(1)">
                                      <p:cBhvr>
                                        <p:cTn id="7" dur="2000"/>
                                        <p:tgtEl>
                                          <p:spTgt spid="3482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4822">
                                            <p:txEl>
                                              <p:pRg st="1" end="1"/>
                                            </p:txEl>
                                          </p:spTgt>
                                        </p:tgtEl>
                                        <p:attrNameLst>
                                          <p:attrName>style.visibility</p:attrName>
                                        </p:attrNameLst>
                                      </p:cBhvr>
                                      <p:to>
                                        <p:strVal val="visible"/>
                                      </p:to>
                                    </p:set>
                                    <p:animEffect transition="in" filter="wheel(1)">
                                      <p:cBhvr>
                                        <p:cTn id="10" dur="2000"/>
                                        <p:tgtEl>
                                          <p:spTgt spid="3482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4822">
                                            <p:txEl>
                                              <p:pRg st="2" end="2"/>
                                            </p:txEl>
                                          </p:spTgt>
                                        </p:tgtEl>
                                        <p:attrNameLst>
                                          <p:attrName>style.visibility</p:attrName>
                                        </p:attrNameLst>
                                      </p:cBhvr>
                                      <p:to>
                                        <p:strVal val="visible"/>
                                      </p:to>
                                    </p:set>
                                    <p:animEffect transition="in" filter="wheel(1)">
                                      <p:cBhvr>
                                        <p:cTn id="13" dur="2000"/>
                                        <p:tgtEl>
                                          <p:spTgt spid="3482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4822">
                                            <p:txEl>
                                              <p:pRg st="3" end="3"/>
                                            </p:txEl>
                                          </p:spTgt>
                                        </p:tgtEl>
                                        <p:attrNameLst>
                                          <p:attrName>style.visibility</p:attrName>
                                        </p:attrNameLst>
                                      </p:cBhvr>
                                      <p:to>
                                        <p:strVal val="visible"/>
                                      </p:to>
                                    </p:set>
                                    <p:animEffect transition="in" filter="wheel(1)">
                                      <p:cBhvr>
                                        <p:cTn id="16" dur="2000"/>
                                        <p:tgtEl>
                                          <p:spTgt spid="3482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4822">
                                            <p:txEl>
                                              <p:pRg st="5" end="5"/>
                                            </p:txEl>
                                          </p:spTgt>
                                        </p:tgtEl>
                                        <p:attrNameLst>
                                          <p:attrName>style.visibility</p:attrName>
                                        </p:attrNameLst>
                                      </p:cBhvr>
                                      <p:to>
                                        <p:strVal val="visible"/>
                                      </p:to>
                                    </p:set>
                                    <p:animEffect transition="in" filter="wheel(1)">
                                      <p:cBhvr>
                                        <p:cTn id="19" dur="2000"/>
                                        <p:tgtEl>
                                          <p:spTgt spid="34822">
                                            <p:txEl>
                                              <p:pRg st="5" end="5"/>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4822">
                                            <p:txEl>
                                              <p:pRg st="6" end="6"/>
                                            </p:txEl>
                                          </p:spTgt>
                                        </p:tgtEl>
                                        <p:attrNameLst>
                                          <p:attrName>style.visibility</p:attrName>
                                        </p:attrNameLst>
                                      </p:cBhvr>
                                      <p:to>
                                        <p:strVal val="visible"/>
                                      </p:to>
                                    </p:set>
                                    <p:animEffect transition="in" filter="wheel(1)">
                                      <p:cBhvr>
                                        <p:cTn id="22" dur="2000"/>
                                        <p:tgtEl>
                                          <p:spTgt spid="34822">
                                            <p:txEl>
                                              <p:pRg st="6" end="6"/>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4822">
                                            <p:txEl>
                                              <p:pRg st="7" end="7"/>
                                            </p:txEl>
                                          </p:spTgt>
                                        </p:tgtEl>
                                        <p:attrNameLst>
                                          <p:attrName>style.visibility</p:attrName>
                                        </p:attrNameLst>
                                      </p:cBhvr>
                                      <p:to>
                                        <p:strVal val="visible"/>
                                      </p:to>
                                    </p:set>
                                    <p:animEffect transition="in" filter="wheel(1)">
                                      <p:cBhvr>
                                        <p:cTn id="25" dur="2000"/>
                                        <p:tgtEl>
                                          <p:spTgt spid="34822">
                                            <p:txEl>
                                              <p:pRg st="7" end="7"/>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4822">
                                            <p:txEl>
                                              <p:pRg st="8" end="8"/>
                                            </p:txEl>
                                          </p:spTgt>
                                        </p:tgtEl>
                                        <p:attrNameLst>
                                          <p:attrName>style.visibility</p:attrName>
                                        </p:attrNameLst>
                                      </p:cBhvr>
                                      <p:to>
                                        <p:strVal val="visible"/>
                                      </p:to>
                                    </p:set>
                                    <p:animEffect transition="in" filter="wheel(1)">
                                      <p:cBhvr>
                                        <p:cTn id="28" dur="2000"/>
                                        <p:tgtEl>
                                          <p:spTgt spid="34822">
                                            <p:txEl>
                                              <p:pRg st="8" end="8"/>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4822">
                                            <p:txEl>
                                              <p:pRg st="9" end="9"/>
                                            </p:txEl>
                                          </p:spTgt>
                                        </p:tgtEl>
                                        <p:attrNameLst>
                                          <p:attrName>style.visibility</p:attrName>
                                        </p:attrNameLst>
                                      </p:cBhvr>
                                      <p:to>
                                        <p:strVal val="visible"/>
                                      </p:to>
                                    </p:set>
                                    <p:animEffect transition="in" filter="wheel(1)">
                                      <p:cBhvr>
                                        <p:cTn id="31" dur="2000"/>
                                        <p:tgtEl>
                                          <p:spTgt spid="34822">
                                            <p:txEl>
                                              <p:pRg st="9" end="9"/>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4822">
                                            <p:txEl>
                                              <p:pRg st="10" end="10"/>
                                            </p:txEl>
                                          </p:spTgt>
                                        </p:tgtEl>
                                        <p:attrNameLst>
                                          <p:attrName>style.visibility</p:attrName>
                                        </p:attrNameLst>
                                      </p:cBhvr>
                                      <p:to>
                                        <p:strVal val="visible"/>
                                      </p:to>
                                    </p:set>
                                    <p:animEffect transition="in" filter="wheel(1)">
                                      <p:cBhvr>
                                        <p:cTn id="34" dur="2000"/>
                                        <p:tgtEl>
                                          <p:spTgt spid="34822">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4821"/>
                                        </p:tgtEl>
                                        <p:attrNameLst>
                                          <p:attrName>style.visibility</p:attrName>
                                        </p:attrNameLst>
                                      </p:cBhvr>
                                      <p:to>
                                        <p:strVal val="visible"/>
                                      </p:to>
                                    </p:set>
                                    <p:anim calcmode="lin" valueType="num">
                                      <p:cBhvr>
                                        <p:cTn id="39" dur="1000" fill="hold"/>
                                        <p:tgtEl>
                                          <p:spTgt spid="34821"/>
                                        </p:tgtEl>
                                        <p:attrNameLst>
                                          <p:attrName>ppt_w</p:attrName>
                                        </p:attrNameLst>
                                      </p:cBhvr>
                                      <p:tavLst>
                                        <p:tav tm="0">
                                          <p:val>
                                            <p:fltVal val="0"/>
                                          </p:val>
                                        </p:tav>
                                        <p:tav tm="100000">
                                          <p:val>
                                            <p:strVal val="#ppt_w"/>
                                          </p:val>
                                        </p:tav>
                                      </p:tavLst>
                                    </p:anim>
                                    <p:anim calcmode="lin" valueType="num">
                                      <p:cBhvr>
                                        <p:cTn id="40" dur="1000" fill="hold"/>
                                        <p:tgtEl>
                                          <p:spTgt spid="34821"/>
                                        </p:tgtEl>
                                        <p:attrNameLst>
                                          <p:attrName>ppt_h</p:attrName>
                                        </p:attrNameLst>
                                      </p:cBhvr>
                                      <p:tavLst>
                                        <p:tav tm="0">
                                          <p:val>
                                            <p:fltVal val="0"/>
                                          </p:val>
                                        </p:tav>
                                        <p:tav tm="100000">
                                          <p:val>
                                            <p:strVal val="#ppt_h"/>
                                          </p:val>
                                        </p:tav>
                                      </p:tavLst>
                                    </p:anim>
                                    <p:anim calcmode="lin" valueType="num">
                                      <p:cBhvr>
                                        <p:cTn id="41" dur="1000" fill="hold"/>
                                        <p:tgtEl>
                                          <p:spTgt spid="34821"/>
                                        </p:tgtEl>
                                        <p:attrNameLst>
                                          <p:attrName>style.rotation</p:attrName>
                                        </p:attrNameLst>
                                      </p:cBhvr>
                                      <p:tavLst>
                                        <p:tav tm="0">
                                          <p:val>
                                            <p:fltVal val="90"/>
                                          </p:val>
                                        </p:tav>
                                        <p:tav tm="100000">
                                          <p:val>
                                            <p:fltVal val="0"/>
                                          </p:val>
                                        </p:tav>
                                      </p:tavLst>
                                    </p:anim>
                                    <p:animEffect transition="in" filter="fade">
                                      <p:cBhvr>
                                        <p:cTn id="42" dur="10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1560" y="1484784"/>
            <a:ext cx="8229600" cy="936625"/>
          </a:xfrm>
        </p:spPr>
        <p:txBody>
          <a:bodyPr/>
          <a:lstStyle/>
          <a:p>
            <a:pPr indent="0" algn="ctr" eaLnBrk="1" hangingPunct="1"/>
            <a:r>
              <a:rPr lang="en-GB" altLang="en-US" sz="2000" dirty="0">
                <a:latin typeface="+mn-lt"/>
                <a:ea typeface="MS PGothic" pitchFamily="34" charset="-128"/>
              </a:rPr>
              <a:t>The European Strategy for more growth and jobs </a:t>
            </a:r>
            <a:r>
              <a:rPr lang="it-IT" altLang="en-US" sz="2000" dirty="0">
                <a:latin typeface="+mn-lt"/>
                <a:ea typeface="MS PGothic" pitchFamily="34" charset="-128"/>
              </a:rPr>
              <a:t/>
            </a:r>
            <a:br>
              <a:rPr lang="it-IT" altLang="en-US" sz="2000" dirty="0">
                <a:latin typeface="+mn-lt"/>
                <a:ea typeface="MS PGothic" pitchFamily="34" charset="-128"/>
              </a:rPr>
            </a:br>
            <a:r>
              <a:rPr lang="it-IT" altLang="en-US" sz="2000" dirty="0" smtClean="0">
                <a:latin typeface="+mn-lt"/>
                <a:ea typeface="MS PGothic" pitchFamily="34" charset="-128"/>
              </a:rPr>
              <a:t>on </a:t>
            </a:r>
            <a:r>
              <a:rPr lang="it-IT" altLang="en-US" sz="2000" dirty="0" err="1">
                <a:latin typeface="+mn-lt"/>
                <a:ea typeface="MS PGothic" pitchFamily="34" charset="-128"/>
              </a:rPr>
              <a:t>Coastal</a:t>
            </a:r>
            <a:r>
              <a:rPr lang="it-IT" altLang="en-US" sz="2000" dirty="0">
                <a:latin typeface="+mn-lt"/>
                <a:ea typeface="MS PGothic" pitchFamily="34" charset="-128"/>
              </a:rPr>
              <a:t> and Maritime </a:t>
            </a:r>
            <a:r>
              <a:rPr lang="it-IT" altLang="en-US" sz="2000" dirty="0" err="1">
                <a:latin typeface="+mn-lt"/>
                <a:ea typeface="MS PGothic" pitchFamily="34" charset="-128"/>
              </a:rPr>
              <a:t>tourism</a:t>
            </a:r>
            <a:r>
              <a:rPr lang="it-IT" altLang="en-US" sz="2000" dirty="0">
                <a:latin typeface="+mn-lt"/>
                <a:ea typeface="MS PGothic" pitchFamily="34" charset="-128"/>
              </a:rPr>
              <a:t/>
            </a:r>
            <a:br>
              <a:rPr lang="it-IT" altLang="en-US" sz="2000" dirty="0">
                <a:latin typeface="+mn-lt"/>
                <a:ea typeface="MS PGothic" pitchFamily="34" charset="-128"/>
              </a:rPr>
            </a:br>
            <a:r>
              <a:rPr lang="it-IT" altLang="en-US" sz="1400" dirty="0" smtClean="0">
                <a:latin typeface="+mn-lt"/>
                <a:ea typeface="MS PGothic" pitchFamily="34" charset="-128"/>
              </a:rPr>
              <a:t>COM </a:t>
            </a:r>
            <a:r>
              <a:rPr lang="it-IT" altLang="en-US" sz="1400" dirty="0">
                <a:latin typeface="+mn-lt"/>
                <a:ea typeface="MS PGothic" pitchFamily="34" charset="-128"/>
              </a:rPr>
              <a:t>(2014) 86</a:t>
            </a:r>
            <a:endParaRPr lang="en-GB" altLang="en-US" sz="1400" dirty="0">
              <a:latin typeface="+mn-lt"/>
              <a:ea typeface="MS PGothic" pitchFamily="34" charset="-128"/>
            </a:endParaRPr>
          </a:p>
        </p:txBody>
      </p:sp>
      <p:sp>
        <p:nvSpPr>
          <p:cNvPr id="35843" name="Content Placeholder 2"/>
          <p:cNvSpPr>
            <a:spLocks noGrp="1"/>
          </p:cNvSpPr>
          <p:nvPr>
            <p:ph idx="1"/>
          </p:nvPr>
        </p:nvSpPr>
        <p:spPr>
          <a:xfrm>
            <a:off x="179512" y="2420888"/>
            <a:ext cx="8785225" cy="4318000"/>
          </a:xfrm>
        </p:spPr>
        <p:txBody>
          <a:bodyPr/>
          <a:lstStyle/>
          <a:p>
            <a:pPr marL="457200" lvl="1" indent="0" algn="just" eaLnBrk="1" hangingPunct="1">
              <a:buFontTx/>
              <a:buNone/>
            </a:pPr>
            <a:r>
              <a:rPr lang="fr-BE" altLang="en-US" sz="1800" b="0" dirty="0" smtClean="0">
                <a:ea typeface="MS PGothic" pitchFamily="34" charset="-128"/>
              </a:rPr>
              <a:t>…</a:t>
            </a:r>
            <a:r>
              <a:rPr lang="en-GB" altLang="en-US" sz="1800" b="0" dirty="0" smtClean="0">
                <a:ea typeface="MS PGothic" pitchFamily="34" charset="-128"/>
              </a:rPr>
              <a:t>to boost competitiveness and sustainability, unlock its potential for growth and jobs</a:t>
            </a:r>
          </a:p>
          <a:p>
            <a:pPr marL="457200" lvl="1" indent="0" algn="just" eaLnBrk="1" hangingPunct="1">
              <a:buFontTx/>
              <a:buNone/>
            </a:pPr>
            <a:endParaRPr lang="fr-BE" altLang="en-US" sz="1800" b="0" dirty="0">
              <a:ea typeface="MS PGothic" pitchFamily="34" charset="-128"/>
            </a:endParaRPr>
          </a:p>
          <a:p>
            <a:pPr marL="457200" lvl="1" indent="0" algn="just" eaLnBrk="1" hangingPunct="1">
              <a:buFontTx/>
              <a:buNone/>
            </a:pPr>
            <a:r>
              <a:rPr lang="en-GB" altLang="en-US" sz="1800" dirty="0" smtClean="0">
                <a:ea typeface="MS PGothic" pitchFamily="34" charset="-128"/>
              </a:rPr>
              <a:t>4 pillars, 14 actions at EU level</a:t>
            </a:r>
            <a:r>
              <a:rPr lang="en-GB" altLang="en-US" sz="1800" b="0" dirty="0" smtClean="0">
                <a:ea typeface="MS PGothic" pitchFamily="34" charset="-128"/>
              </a:rPr>
              <a:t>, need for joint implementation:</a:t>
            </a:r>
          </a:p>
          <a:p>
            <a:pPr lvl="2" eaLnBrk="1" hangingPunct="1">
              <a:buFont typeface="Wingdings" pitchFamily="2" charset="2"/>
              <a:buChar char="ü"/>
            </a:pPr>
            <a:r>
              <a:rPr lang="en-GB" altLang="en-US" sz="1800" dirty="0" smtClean="0">
                <a:ea typeface="MS PGothic" pitchFamily="34" charset="-128"/>
              </a:rPr>
              <a:t>Stimulate performance and competitiveness</a:t>
            </a:r>
          </a:p>
          <a:p>
            <a:pPr lvl="2" eaLnBrk="1" hangingPunct="1">
              <a:buFont typeface="Wingdings" pitchFamily="2" charset="2"/>
              <a:buChar char="ü"/>
            </a:pPr>
            <a:r>
              <a:rPr lang="en-GB" altLang="en-US" sz="1800" dirty="0" smtClean="0">
                <a:ea typeface="MS PGothic" pitchFamily="34" charset="-128"/>
              </a:rPr>
              <a:t>Promoting skills and innovation</a:t>
            </a:r>
          </a:p>
          <a:p>
            <a:pPr lvl="2" eaLnBrk="1" hangingPunct="1">
              <a:buFont typeface="Wingdings" pitchFamily="2" charset="2"/>
              <a:buChar char="ü"/>
            </a:pPr>
            <a:r>
              <a:rPr lang="en-GB" altLang="en-US" sz="1800" dirty="0" smtClean="0">
                <a:ea typeface="MS PGothic" pitchFamily="34" charset="-128"/>
              </a:rPr>
              <a:t>Strengthening sustainability</a:t>
            </a:r>
          </a:p>
          <a:p>
            <a:pPr lvl="2" eaLnBrk="1" hangingPunct="1">
              <a:buFont typeface="Wingdings" pitchFamily="2" charset="2"/>
              <a:buChar char="ü"/>
            </a:pPr>
            <a:r>
              <a:rPr lang="en-GB" altLang="en-US" sz="2000" dirty="0" smtClean="0">
                <a:ea typeface="MS PGothic" pitchFamily="34" charset="-128"/>
              </a:rPr>
              <a:t>Maximize available EU funding</a:t>
            </a:r>
          </a:p>
          <a:p>
            <a:pPr marL="457200" lvl="1" indent="0" algn="just" eaLnBrk="1" hangingPunct="1">
              <a:buFontTx/>
              <a:buNone/>
            </a:pPr>
            <a:endParaRPr lang="en-GB" altLang="en-US" b="0" dirty="0" smtClean="0"/>
          </a:p>
        </p:txBody>
      </p:sp>
      <p:sp>
        <p:nvSpPr>
          <p:cNvPr id="11268" name="Slide Number Placeholder 3"/>
          <p:cNvSpPr>
            <a:spLocks noGrp="1"/>
          </p:cNvSpPr>
          <p:nvPr>
            <p:ph type="sldNum" sz="quarter" idx="12"/>
          </p:nvPr>
        </p:nvSpPr>
        <p:spPr>
          <a:xfrm>
            <a:off x="3124200" y="6237288"/>
            <a:ext cx="2895600" cy="484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fld id="{3EC32990-FFBF-4358-9B64-D987D01D84F8}" type="slidenum">
              <a:rPr lang="it-IT" altLang="en-US" sz="1400" smtClean="0">
                <a:solidFill>
                  <a:srgbClr val="000000"/>
                </a:solidFill>
                <a:latin typeface="Arial" pitchFamily="34" charset="0"/>
                <a:ea typeface="MS PGothic" pitchFamily="34" charset="-128"/>
                <a:cs typeface="+mn-cs"/>
              </a:rPr>
              <a:pPr algn="ctr" eaLnBrk="1" hangingPunct="1">
                <a:defRPr/>
              </a:pPr>
              <a:t>6</a:t>
            </a:fld>
            <a:endParaRPr lang="it-IT" altLang="en-US" sz="1400" smtClean="0">
              <a:solidFill>
                <a:srgbClr val="000000"/>
              </a:solidFill>
              <a:latin typeface="Arial" pitchFamily="34" charset="0"/>
              <a:ea typeface="MS PGothic" pitchFamily="34" charset="-128"/>
              <a:cs typeface="+mn-cs"/>
            </a:endParaRPr>
          </a:p>
        </p:txBody>
      </p:sp>
      <p:pic>
        <p:nvPicPr>
          <p:cNvPr id="5" name="Picture 4" descr="© C. Beltrame, The ancient city of Apollonia, founded by Greek sailors, became an important trade center in among Mediterranean cultures during the first milleanium B.C. The remains of its early foundations are found today under the sea level due to sub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5373216"/>
            <a:ext cx="30654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7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 calcmode="lin" valueType="num">
                                      <p:cBhvr>
                                        <p:cTn id="9" dur="1000" fill="hold"/>
                                        <p:tgtEl>
                                          <p:spTgt spid="35842"/>
                                        </p:tgtEl>
                                        <p:attrNameLst>
                                          <p:attrName>style.rotation</p:attrName>
                                        </p:attrNameLst>
                                      </p:cBhvr>
                                      <p:tavLst>
                                        <p:tav tm="0">
                                          <p:val>
                                            <p:fltVal val="90"/>
                                          </p:val>
                                        </p:tav>
                                        <p:tav tm="100000">
                                          <p:val>
                                            <p:fltVal val="0"/>
                                          </p:val>
                                        </p:tav>
                                      </p:tavLst>
                                    </p:anim>
                                    <p:animEffect transition="in" filter="fade">
                                      <p:cBhvr>
                                        <p:cTn id="10" dur="1000"/>
                                        <p:tgtEl>
                                          <p:spTgt spid="3584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843">
                                            <p:txEl>
                                              <p:pRg st="0" end="0"/>
                                            </p:txEl>
                                          </p:spTgt>
                                        </p:tgtEl>
                                        <p:attrNameLst>
                                          <p:attrName>style.visibility</p:attrName>
                                        </p:attrNameLst>
                                      </p:cBhvr>
                                      <p:to>
                                        <p:strVal val="visible"/>
                                      </p:to>
                                    </p:set>
                                    <p:anim calcmode="lin" valueType="num">
                                      <p:cBhvr>
                                        <p:cTn id="15"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584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5843">
                                            <p:txEl>
                                              <p:pRg st="0" end="0"/>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35843">
                                            <p:txEl>
                                              <p:pRg st="2" end="2"/>
                                            </p:txEl>
                                          </p:spTgt>
                                        </p:tgtEl>
                                        <p:attrNameLst>
                                          <p:attrName>style.visibility</p:attrName>
                                        </p:attrNameLst>
                                      </p:cBhvr>
                                      <p:to>
                                        <p:strVal val="visible"/>
                                      </p:to>
                                    </p:set>
                                    <p:anim calcmode="lin" valueType="num">
                                      <p:cBhvr>
                                        <p:cTn id="20"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584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5843">
                                            <p:txEl>
                                              <p:pRg st="2" end="2"/>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p:cTn id="25" dur="5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584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5843">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35843">
                                            <p:txEl>
                                              <p:pRg st="4" end="4"/>
                                            </p:txEl>
                                          </p:spTgt>
                                        </p:tgtEl>
                                        <p:attrNameLst>
                                          <p:attrName>style.visibility</p:attrName>
                                        </p:attrNameLst>
                                      </p:cBhvr>
                                      <p:to>
                                        <p:strVal val="visible"/>
                                      </p:to>
                                    </p:set>
                                    <p:anim calcmode="lin" valueType="num">
                                      <p:cBhvr>
                                        <p:cTn id="30" dur="500" fill="hold"/>
                                        <p:tgtEl>
                                          <p:spTgt spid="3584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5843">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5843">
                                            <p:txEl>
                                              <p:pRg st="4" end="4"/>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35843">
                                            <p:txEl>
                                              <p:pRg st="5" end="5"/>
                                            </p:txEl>
                                          </p:spTgt>
                                        </p:tgtEl>
                                        <p:attrNameLst>
                                          <p:attrName>style.visibility</p:attrName>
                                        </p:attrNameLst>
                                      </p:cBhvr>
                                      <p:to>
                                        <p:strVal val="visible"/>
                                      </p:to>
                                    </p:set>
                                    <p:anim calcmode="lin" valueType="num">
                                      <p:cBhvr>
                                        <p:cTn id="35" dur="500" fill="hold"/>
                                        <p:tgtEl>
                                          <p:spTgt spid="3584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584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5843">
                                            <p:txEl>
                                              <p:pRg st="5" end="5"/>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35843">
                                            <p:txEl>
                                              <p:pRg st="6" end="6"/>
                                            </p:txEl>
                                          </p:spTgt>
                                        </p:tgtEl>
                                        <p:attrNameLst>
                                          <p:attrName>style.visibility</p:attrName>
                                        </p:attrNameLst>
                                      </p:cBhvr>
                                      <p:to>
                                        <p:strVal val="visible"/>
                                      </p:to>
                                    </p:set>
                                    <p:anim calcmode="lin" valueType="num">
                                      <p:cBhvr>
                                        <p:cTn id="40" dur="500" fill="hold"/>
                                        <p:tgtEl>
                                          <p:spTgt spid="35843">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35843">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5613" y="1136650"/>
            <a:ext cx="8229600" cy="936625"/>
          </a:xfrm>
        </p:spPr>
        <p:txBody>
          <a:bodyPr/>
          <a:lstStyle/>
          <a:p>
            <a:pPr algn="ctr"/>
            <a:r>
              <a:rPr lang="fr-BE" altLang="en-US" sz="2400" b="0" dirty="0" smtClean="0">
                <a:solidFill>
                  <a:srgbClr val="FFC000"/>
                </a:solidFill>
              </a:rPr>
              <a:t/>
            </a:r>
            <a:br>
              <a:rPr lang="fr-BE" altLang="en-US" sz="2400" b="0" dirty="0" smtClean="0">
                <a:solidFill>
                  <a:srgbClr val="FFC000"/>
                </a:solidFill>
              </a:rPr>
            </a:br>
            <a:r>
              <a:rPr lang="fr-BE" altLang="en-US" sz="2000" dirty="0" err="1">
                <a:latin typeface="+mn-lt"/>
                <a:ea typeface="MS PGothic" pitchFamily="34" charset="-128"/>
              </a:rPr>
              <a:t>Implementation</a:t>
            </a:r>
            <a:r>
              <a:rPr lang="fr-BE" altLang="en-US" sz="2000" dirty="0">
                <a:latin typeface="+mn-lt"/>
                <a:ea typeface="MS PGothic" pitchFamily="34" charset="-128"/>
              </a:rPr>
              <a:t>: </a:t>
            </a:r>
            <a:br>
              <a:rPr lang="fr-BE" altLang="en-US" sz="2000" dirty="0">
                <a:latin typeface="+mn-lt"/>
                <a:ea typeface="MS PGothic" pitchFamily="34" charset="-128"/>
              </a:rPr>
            </a:br>
            <a:r>
              <a:rPr lang="fr-BE" altLang="en-US" sz="2000" dirty="0">
                <a:latin typeface="+mn-lt"/>
                <a:ea typeface="MS PGothic" pitchFamily="34" charset="-128"/>
              </a:rPr>
              <a:t>Key Actions have </a:t>
            </a:r>
            <a:r>
              <a:rPr lang="fr-BE" altLang="en-US" sz="2000" dirty="0" err="1">
                <a:latin typeface="+mn-lt"/>
                <a:ea typeface="MS PGothic" pitchFamily="34" charset="-128"/>
              </a:rPr>
              <a:t>started</a:t>
            </a:r>
            <a:r>
              <a:rPr lang="fr-BE" altLang="en-US" sz="2800" b="0" dirty="0" smtClean="0">
                <a:solidFill>
                  <a:srgbClr val="FFC000"/>
                </a:solidFill>
              </a:rPr>
              <a:t>…</a:t>
            </a:r>
            <a:endParaRPr lang="en-GB" altLang="en-US" sz="2800" b="0" dirty="0" smtClean="0">
              <a:solidFill>
                <a:srgbClr val="FFC000"/>
              </a:solidFill>
            </a:endParaRPr>
          </a:p>
        </p:txBody>
      </p:sp>
      <p:sp>
        <p:nvSpPr>
          <p:cNvPr id="36867" name="Content Placeholder 2"/>
          <p:cNvSpPr>
            <a:spLocks noGrp="1"/>
          </p:cNvSpPr>
          <p:nvPr>
            <p:ph idx="1"/>
          </p:nvPr>
        </p:nvSpPr>
        <p:spPr>
          <a:xfrm>
            <a:off x="323528" y="2348880"/>
            <a:ext cx="8229600" cy="4406900"/>
          </a:xfrm>
        </p:spPr>
        <p:txBody>
          <a:bodyPr/>
          <a:lstStyle/>
          <a:p>
            <a:pPr algn="just">
              <a:spcBef>
                <a:spcPts val="600"/>
              </a:spcBef>
              <a:spcAft>
                <a:spcPts val="600"/>
              </a:spcAft>
              <a:buFont typeface="Wingdings" panose="05000000000000000000" pitchFamily="2" charset="2"/>
              <a:buChar char="q"/>
            </a:pPr>
            <a:r>
              <a:rPr lang="en-GB" altLang="en-US" sz="2000" dirty="0" smtClean="0">
                <a:ea typeface="MS PGothic" pitchFamily="34" charset="-128"/>
              </a:rPr>
              <a:t>Pan-European Dialogue between cruise operators, ports and coastal tourism stakeholders</a:t>
            </a:r>
          </a:p>
          <a:p>
            <a:pPr lvl="1" algn="just">
              <a:spcBef>
                <a:spcPts val="600"/>
              </a:spcBef>
              <a:spcAft>
                <a:spcPts val="600"/>
              </a:spcAft>
              <a:buFont typeface="Wingdings" panose="05000000000000000000" pitchFamily="2" charset="2"/>
              <a:buChar char="v"/>
            </a:pPr>
            <a:r>
              <a:rPr lang="en-GB" altLang="en-US" sz="1600" dirty="0" smtClean="0">
                <a:solidFill>
                  <a:srgbClr val="FF0000"/>
                </a:solidFill>
                <a:ea typeface="MS PGothic" pitchFamily="34" charset="-128"/>
              </a:rPr>
              <a:t>Launching conference, Bruxelles 5-6 March 2015</a:t>
            </a:r>
          </a:p>
          <a:p>
            <a:pPr algn="just">
              <a:spcBef>
                <a:spcPts val="600"/>
              </a:spcBef>
              <a:spcAft>
                <a:spcPts val="600"/>
              </a:spcAft>
              <a:buFont typeface="Wingdings" panose="05000000000000000000" pitchFamily="2" charset="2"/>
              <a:buChar char="q"/>
            </a:pPr>
            <a:r>
              <a:rPr lang="en-GB" altLang="en-US" sz="2000" dirty="0" smtClean="0">
                <a:ea typeface="MS PGothic" pitchFamily="34" charset="-128"/>
              </a:rPr>
              <a:t>Smart Cooperation, transnational</a:t>
            </a:r>
            <a:r>
              <a:rPr lang="en-GB" altLang="en-US" sz="2000" dirty="0">
                <a:ea typeface="MS PGothic" pitchFamily="34" charset="-128"/>
              </a:rPr>
              <a:t> </a:t>
            </a:r>
            <a:r>
              <a:rPr lang="en-GB" altLang="en-US" sz="2000" dirty="0" smtClean="0">
                <a:ea typeface="MS PGothic" pitchFamily="34" charset="-128"/>
              </a:rPr>
              <a:t>+ inter-regional partnerships, territorial clustering, networks, </a:t>
            </a:r>
          </a:p>
          <a:p>
            <a:pPr lvl="1" algn="just">
              <a:spcBef>
                <a:spcPts val="600"/>
              </a:spcBef>
              <a:spcAft>
                <a:spcPts val="600"/>
              </a:spcAft>
              <a:buFont typeface="Wingdings" panose="05000000000000000000" pitchFamily="2" charset="2"/>
              <a:buChar char="v"/>
            </a:pPr>
            <a:r>
              <a:rPr lang="en-GB" altLang="en-US" sz="1600" dirty="0" smtClean="0">
                <a:solidFill>
                  <a:srgbClr val="FF0000"/>
                </a:solidFill>
                <a:ea typeface="MS PGothic" pitchFamily="34" charset="-128"/>
              </a:rPr>
              <a:t>Conference, </a:t>
            </a:r>
            <a:r>
              <a:rPr lang="en-GB" altLang="en-US" sz="1600" dirty="0">
                <a:solidFill>
                  <a:srgbClr val="FF0000"/>
                </a:solidFill>
                <a:ea typeface="MS PGothic" pitchFamily="34" charset="-128"/>
              </a:rPr>
              <a:t>B</a:t>
            </a:r>
            <a:r>
              <a:rPr lang="en-GB" altLang="en-US" sz="1600" dirty="0" smtClean="0">
                <a:solidFill>
                  <a:srgbClr val="FF0000"/>
                </a:solidFill>
                <a:ea typeface="MS PGothic" pitchFamily="34" charset="-128"/>
              </a:rPr>
              <a:t>ruxelles </a:t>
            </a:r>
            <a:r>
              <a:rPr lang="en-GB" altLang="en-US" sz="1600" dirty="0">
                <a:solidFill>
                  <a:srgbClr val="FF0000"/>
                </a:solidFill>
                <a:ea typeface="MS PGothic" pitchFamily="34" charset="-128"/>
              </a:rPr>
              <a:t>20 January 2015, and </a:t>
            </a:r>
            <a:r>
              <a:rPr lang="en-GB" altLang="en-US" sz="1600" dirty="0" smtClean="0">
                <a:solidFill>
                  <a:srgbClr val="FF0000"/>
                </a:solidFill>
                <a:ea typeface="MS PGothic" pitchFamily="34" charset="-128"/>
              </a:rPr>
              <a:t>ongoing</a:t>
            </a:r>
            <a:endParaRPr lang="en-GB" altLang="en-US" sz="1600" dirty="0">
              <a:solidFill>
                <a:srgbClr val="FF0000"/>
              </a:solidFill>
              <a:ea typeface="MS PGothic" pitchFamily="34" charset="-128"/>
            </a:endParaRPr>
          </a:p>
          <a:p>
            <a:pPr algn="just">
              <a:spcBef>
                <a:spcPts val="600"/>
              </a:spcBef>
              <a:spcAft>
                <a:spcPts val="600"/>
              </a:spcAft>
              <a:buFont typeface="Wingdings" panose="05000000000000000000" pitchFamily="2" charset="2"/>
              <a:buChar char="q"/>
            </a:pPr>
            <a:r>
              <a:rPr lang="en-GB" altLang="en-US" sz="2000" dirty="0" smtClean="0">
                <a:ea typeface="MS PGothic" pitchFamily="34" charset="-128"/>
              </a:rPr>
              <a:t>On-going </a:t>
            </a:r>
            <a:r>
              <a:rPr lang="en-GB" altLang="en-US" sz="2000" dirty="0">
                <a:ea typeface="MS PGothic" pitchFamily="34" charset="-128"/>
              </a:rPr>
              <a:t>study </a:t>
            </a:r>
            <a:r>
              <a:rPr lang="en-GB" altLang="en-US" sz="2000" dirty="0" smtClean="0">
                <a:ea typeface="MS PGothic" pitchFamily="34" charset="-128"/>
              </a:rPr>
              <a:t>on safety </a:t>
            </a:r>
            <a:r>
              <a:rPr lang="en-GB" altLang="en-US" sz="2000" dirty="0">
                <a:ea typeface="MS PGothic" pitchFamily="34" charset="-128"/>
              </a:rPr>
              <a:t>equipment for recreational </a:t>
            </a:r>
            <a:r>
              <a:rPr lang="en-GB" altLang="en-US" sz="2000" dirty="0" smtClean="0">
                <a:ea typeface="MS PGothic" pitchFamily="34" charset="-128"/>
              </a:rPr>
              <a:t>boats and professional requirements for yacht skippers, </a:t>
            </a:r>
            <a:r>
              <a:rPr lang="en-GB" altLang="en-US" sz="1600" b="1" dirty="0" smtClean="0">
                <a:solidFill>
                  <a:srgbClr val="FF0000"/>
                </a:solidFill>
                <a:ea typeface="MS PGothic" pitchFamily="34" charset="-128"/>
              </a:rPr>
              <a:t>to be finalized by February 2016</a:t>
            </a:r>
          </a:p>
          <a:p>
            <a:pPr algn="just">
              <a:spcBef>
                <a:spcPts val="600"/>
              </a:spcBef>
              <a:spcAft>
                <a:spcPts val="600"/>
              </a:spcAft>
              <a:buFont typeface="Wingdings" panose="05000000000000000000" pitchFamily="2" charset="2"/>
              <a:buChar char="q"/>
            </a:pPr>
            <a:r>
              <a:rPr lang="en-GB" sz="2000" dirty="0">
                <a:ea typeface="MS PGothic" pitchFamily="34" charset="-128"/>
              </a:rPr>
              <a:t>Promote ecotourism, sustainable tourism products, waste prevention and –management strategies </a:t>
            </a:r>
          </a:p>
          <a:p>
            <a:pPr algn="just">
              <a:spcBef>
                <a:spcPts val="600"/>
              </a:spcBef>
              <a:spcAft>
                <a:spcPts val="600"/>
              </a:spcAft>
              <a:buFont typeface="Wingdings" panose="05000000000000000000" pitchFamily="2" charset="2"/>
              <a:buChar char="q"/>
            </a:pPr>
            <a:endParaRPr lang="en-GB" altLang="en-US" sz="2000" dirty="0">
              <a:ea typeface="MS PGothic" pitchFamily="34" charset="-128"/>
            </a:endParaRPr>
          </a:p>
          <a:p>
            <a:pPr>
              <a:spcBef>
                <a:spcPts val="600"/>
              </a:spcBef>
              <a:spcAft>
                <a:spcPts val="600"/>
              </a:spcAft>
              <a:buFontTx/>
              <a:buChar char="•"/>
            </a:pPr>
            <a:endParaRPr lang="en-GB" altLang="en-US" sz="2000" dirty="0" smtClean="0">
              <a:ea typeface="MS PGothic" pitchFamily="34" charset="-128"/>
            </a:endParaRPr>
          </a:p>
        </p:txBody>
      </p:sp>
      <p:sp>
        <p:nvSpPr>
          <p:cNvPr id="36868" name="Slide Number Placeholder 3"/>
          <p:cNvSpPr>
            <a:spLocks noGrp="1"/>
          </p:cNvSpPr>
          <p:nvPr>
            <p:ph type="sldNum" sz="quarter" idx="12"/>
          </p:nvPr>
        </p:nvSpPr>
        <p:spPr>
          <a:xfrm>
            <a:off x="3124200" y="6237288"/>
            <a:ext cx="2895600" cy="48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7600">
                <a:solidFill>
                  <a:srgbClr val="000000"/>
                </a:solidFill>
                <a:latin typeface="Verdana Bold" charset="0"/>
                <a:ea typeface="Verdana Bold" charset="0"/>
                <a:cs typeface="Verdana Bold" charset="0"/>
                <a:sym typeface="Verdana Bold" charset="0"/>
              </a:defRPr>
            </a:lvl1pPr>
            <a:lvl2pPr marL="742950" indent="-285750" eaLnBrk="0">
              <a:defRPr sz="7600">
                <a:solidFill>
                  <a:srgbClr val="000000"/>
                </a:solidFill>
                <a:latin typeface="Verdana Bold" charset="0"/>
                <a:ea typeface="Verdana Bold" charset="0"/>
                <a:cs typeface="Verdana Bold" charset="0"/>
                <a:sym typeface="Verdana Bold" charset="0"/>
              </a:defRPr>
            </a:lvl2pPr>
            <a:lvl3pPr marL="1143000" indent="-228600" eaLnBrk="0">
              <a:defRPr sz="7600">
                <a:solidFill>
                  <a:srgbClr val="000000"/>
                </a:solidFill>
                <a:latin typeface="Verdana Bold" charset="0"/>
                <a:ea typeface="Verdana Bold" charset="0"/>
                <a:cs typeface="Verdana Bold" charset="0"/>
                <a:sym typeface="Verdana Bold" charset="0"/>
              </a:defRPr>
            </a:lvl3pPr>
            <a:lvl4pPr marL="1600200" indent="-228600" eaLnBrk="0">
              <a:defRPr sz="7600">
                <a:solidFill>
                  <a:srgbClr val="000000"/>
                </a:solidFill>
                <a:latin typeface="Verdana Bold" charset="0"/>
                <a:ea typeface="Verdana Bold" charset="0"/>
                <a:cs typeface="Verdana Bold" charset="0"/>
                <a:sym typeface="Verdana Bold" charset="0"/>
              </a:defRPr>
            </a:lvl4pPr>
            <a:lvl5pPr marL="2057400" indent="-228600" eaLnBrk="0">
              <a:defRPr sz="7600">
                <a:solidFill>
                  <a:srgbClr val="000000"/>
                </a:solidFill>
                <a:latin typeface="Verdana Bold" charset="0"/>
                <a:ea typeface="Verdana Bold" charset="0"/>
                <a:cs typeface="Verdana Bold" charset="0"/>
                <a:sym typeface="Verdana Bold" charset="0"/>
              </a:defRPr>
            </a:lvl5pPr>
            <a:lvl6pPr marL="25146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6pPr>
            <a:lvl7pPr marL="29718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7pPr>
            <a:lvl8pPr marL="34290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8pPr>
            <a:lvl9pPr marL="38862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9pPr>
          </a:lstStyle>
          <a:p>
            <a:pPr algn="ctr" eaLnBrk="1"/>
            <a:fld id="{0368D844-FD6F-47D2-AF6E-52C0E129CD47}" type="slidenum">
              <a:rPr lang="it-IT" altLang="en-US" sz="1400" smtClean="0">
                <a:latin typeface="Arial" pitchFamily="34" charset="0"/>
                <a:ea typeface="MS PGothic" pitchFamily="34" charset="-128"/>
                <a:cs typeface="Arial" pitchFamily="34" charset="0"/>
              </a:rPr>
              <a:pPr algn="ctr" eaLnBrk="1"/>
              <a:t>7</a:t>
            </a:fld>
            <a:endParaRPr lang="it-IT" altLang="en-US" sz="1400" dirty="0"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4193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 calcmode="lin" valueType="num">
                                      <p:cBhvr>
                                        <p:cTn id="12" dur="10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686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6867">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6867">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6867">
                                            <p:txEl>
                                              <p:pRg st="1" end="1"/>
                                            </p:txEl>
                                          </p:spTgt>
                                        </p:tgtEl>
                                        <p:attrNameLst>
                                          <p:attrName>style.visibility</p:attrName>
                                        </p:attrNameLst>
                                      </p:cBhvr>
                                      <p:to>
                                        <p:strVal val="visible"/>
                                      </p:to>
                                    </p:set>
                                    <p:anim calcmode="lin" valueType="num">
                                      <p:cBhvr>
                                        <p:cTn id="18" dur="10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6867">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6867">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6867">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6867">
                                            <p:txEl>
                                              <p:pRg st="2" end="2"/>
                                            </p:txEl>
                                          </p:spTgt>
                                        </p:tgtEl>
                                        <p:attrNameLst>
                                          <p:attrName>style.visibility</p:attrName>
                                        </p:attrNameLst>
                                      </p:cBhvr>
                                      <p:to>
                                        <p:strVal val="visible"/>
                                      </p:to>
                                    </p:set>
                                    <p:anim calcmode="lin" valueType="num">
                                      <p:cBhvr>
                                        <p:cTn id="24" dur="10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6867">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6867">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36867">
                                            <p:txEl>
                                              <p:pRg st="2" end="2"/>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6867">
                                            <p:txEl>
                                              <p:pRg st="3" end="3"/>
                                            </p:txEl>
                                          </p:spTgt>
                                        </p:tgtEl>
                                        <p:attrNameLst>
                                          <p:attrName>style.visibility</p:attrName>
                                        </p:attrNameLst>
                                      </p:cBhvr>
                                      <p:to>
                                        <p:strVal val="visible"/>
                                      </p:to>
                                    </p:set>
                                    <p:anim calcmode="lin" valueType="num">
                                      <p:cBhvr>
                                        <p:cTn id="30" dur="10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6867">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6867">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6867">
                                            <p:txEl>
                                              <p:pRg st="3" end="3"/>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6867">
                                            <p:txEl>
                                              <p:pRg st="4" end="4"/>
                                            </p:txEl>
                                          </p:spTgt>
                                        </p:tgtEl>
                                        <p:attrNameLst>
                                          <p:attrName>style.visibility</p:attrName>
                                        </p:attrNameLst>
                                      </p:cBhvr>
                                      <p:to>
                                        <p:strVal val="visible"/>
                                      </p:to>
                                    </p:set>
                                    <p:anim calcmode="lin" valueType="num">
                                      <p:cBhvr>
                                        <p:cTn id="36" dur="10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6867">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6867">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36867">
                                            <p:txEl>
                                              <p:pRg st="4" end="4"/>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36867">
                                            <p:txEl>
                                              <p:pRg st="5" end="5"/>
                                            </p:txEl>
                                          </p:spTgt>
                                        </p:tgtEl>
                                        <p:attrNameLst>
                                          <p:attrName>style.visibility</p:attrName>
                                        </p:attrNameLst>
                                      </p:cBhvr>
                                      <p:to>
                                        <p:strVal val="visible"/>
                                      </p:to>
                                    </p:set>
                                    <p:anim calcmode="lin" valueType="num">
                                      <p:cBhvr>
                                        <p:cTn id="42" dur="1000" fill="hold"/>
                                        <p:tgtEl>
                                          <p:spTgt spid="36867">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6867">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6867">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39096" y="1196752"/>
            <a:ext cx="8229600" cy="790575"/>
          </a:xfrm>
        </p:spPr>
        <p:txBody>
          <a:bodyPr/>
          <a:lstStyle/>
          <a:p>
            <a:pPr algn="ctr"/>
            <a:r>
              <a:rPr lang="fr-BE" altLang="en-US" sz="2800" dirty="0"/>
              <a:t>Key </a:t>
            </a:r>
            <a:r>
              <a:rPr lang="fr-BE" altLang="en-US" sz="2800" dirty="0" smtClean="0"/>
              <a:t>Actions…</a:t>
            </a:r>
            <a:endParaRPr lang="en-GB" altLang="en-US" sz="2800" dirty="0"/>
          </a:p>
        </p:txBody>
      </p:sp>
      <p:sp>
        <p:nvSpPr>
          <p:cNvPr id="3" name="Content Placeholder 2"/>
          <p:cNvSpPr>
            <a:spLocks noGrp="1"/>
          </p:cNvSpPr>
          <p:nvPr>
            <p:ph idx="1"/>
          </p:nvPr>
        </p:nvSpPr>
        <p:spPr>
          <a:xfrm>
            <a:off x="467544" y="1772816"/>
            <a:ext cx="8496944" cy="4749800"/>
          </a:xfrm>
        </p:spPr>
        <p:txBody>
          <a:bodyPr/>
          <a:lstStyle/>
          <a:p>
            <a:pPr algn="just">
              <a:spcBef>
                <a:spcPts val="600"/>
              </a:spcBef>
              <a:spcAft>
                <a:spcPts val="600"/>
              </a:spcAft>
              <a:buFont typeface="Wingdings" panose="05000000000000000000" pitchFamily="2" charset="2"/>
              <a:buChar char="q"/>
              <a:defRPr/>
            </a:pPr>
            <a:endParaRPr lang="en-GB" sz="2000" dirty="0" smtClean="0">
              <a:ea typeface="ＭＳ Ｐゴシック" pitchFamily="-108" charset="-128"/>
            </a:endParaRPr>
          </a:p>
          <a:p>
            <a:pPr algn="just">
              <a:spcBef>
                <a:spcPts val="600"/>
              </a:spcBef>
              <a:spcAft>
                <a:spcPts val="600"/>
              </a:spcAft>
              <a:buFont typeface="Wingdings" panose="05000000000000000000" pitchFamily="2" charset="2"/>
              <a:buChar char="q"/>
              <a:defRPr/>
            </a:pPr>
            <a:r>
              <a:rPr lang="en-GB" sz="2000" dirty="0" smtClean="0">
                <a:ea typeface="ＭＳ Ｐゴシック" pitchFamily="-108" charset="-128"/>
              </a:rPr>
              <a:t>Diversification (</a:t>
            </a:r>
            <a:r>
              <a:rPr lang="en-GB" sz="2000" b="0" dirty="0" smtClean="0">
                <a:ea typeface="ＭＳ Ｐゴシック" pitchFamily="-108" charset="-128"/>
              </a:rPr>
              <a:t>water-based sports, </a:t>
            </a:r>
            <a:r>
              <a:rPr lang="en-GB" sz="2000" b="0" dirty="0">
                <a:ea typeface="ＭＳ Ｐゴシック" pitchFamily="-108" charset="-128"/>
              </a:rPr>
              <a:t>u</a:t>
            </a:r>
            <a:r>
              <a:rPr lang="en-GB" sz="2000" b="0" dirty="0" smtClean="0">
                <a:ea typeface="ＭＳ Ｐゴシック" pitchFamily="-108" charset="-128"/>
              </a:rPr>
              <a:t>nderwater archaeology, </a:t>
            </a:r>
            <a:r>
              <a:rPr lang="en-GB" sz="2000" b="0" dirty="0" err="1" smtClean="0">
                <a:ea typeface="ＭＳ Ｐゴシック" pitchFamily="-108" charset="-128"/>
              </a:rPr>
              <a:t>eno</a:t>
            </a:r>
            <a:r>
              <a:rPr lang="en-GB" sz="2000" b="0" dirty="0" smtClean="0">
                <a:ea typeface="ＭＳ Ｐゴシック" pitchFamily="-108" charset="-128"/>
              </a:rPr>
              <a:t>-gastronomic products, better integration of inland attractors, transnational thematic itineraries, etc.)</a:t>
            </a:r>
          </a:p>
          <a:p>
            <a:pPr algn="just">
              <a:spcBef>
                <a:spcPts val="600"/>
              </a:spcBef>
              <a:spcAft>
                <a:spcPts val="600"/>
              </a:spcAft>
              <a:buFont typeface="Wingdings" panose="05000000000000000000" pitchFamily="2" charset="2"/>
              <a:buChar char="q"/>
              <a:defRPr/>
            </a:pPr>
            <a:r>
              <a:rPr lang="en-GB" sz="2000" dirty="0" smtClean="0">
                <a:ea typeface="ＭＳ Ｐゴシック" pitchFamily="-108" charset="-128"/>
              </a:rPr>
              <a:t>On-going </a:t>
            </a:r>
            <a:r>
              <a:rPr lang="en-GB" sz="2000" dirty="0">
                <a:ea typeface="ＭＳ Ｐゴシック" pitchFamily="-108" charset="-128"/>
              </a:rPr>
              <a:t>study </a:t>
            </a:r>
            <a:r>
              <a:rPr lang="en-GB" sz="2000" dirty="0" smtClean="0">
                <a:ea typeface="ＭＳ Ｐゴシック" pitchFamily="-108" charset="-128"/>
              </a:rPr>
              <a:t>on innovative practices for marina development and islands connectivity, </a:t>
            </a:r>
            <a:r>
              <a:rPr lang="en-GB" sz="2000" dirty="0" smtClean="0">
                <a:solidFill>
                  <a:srgbClr val="FF0000"/>
                </a:solidFill>
                <a:ea typeface="ＭＳ Ｐゴシック" pitchFamily="-108" charset="-128"/>
              </a:rPr>
              <a:t>to be finalized </a:t>
            </a:r>
            <a:r>
              <a:rPr lang="en-GB" sz="2000" b="0" dirty="0" smtClean="0">
                <a:solidFill>
                  <a:srgbClr val="FF0000"/>
                </a:solidFill>
                <a:ea typeface="ＭＳ Ｐゴシック" pitchFamily="-108" charset="-128"/>
              </a:rPr>
              <a:t>by February 2016</a:t>
            </a:r>
          </a:p>
          <a:p>
            <a:pPr algn="just">
              <a:spcBef>
                <a:spcPts val="600"/>
              </a:spcBef>
              <a:spcAft>
                <a:spcPts val="600"/>
              </a:spcAft>
              <a:buFont typeface="Wingdings" panose="05000000000000000000" pitchFamily="2" charset="2"/>
              <a:buChar char="q"/>
              <a:defRPr/>
            </a:pPr>
            <a:r>
              <a:rPr lang="en-GB" sz="2000" dirty="0" smtClean="0">
                <a:ea typeface="ＭＳ Ｐゴシック" pitchFamily="-108" charset="-128"/>
              </a:rPr>
              <a:t>Online </a:t>
            </a:r>
            <a:r>
              <a:rPr lang="en-GB" sz="2000" dirty="0">
                <a:ea typeface="ＭＳ Ｐゴシック" pitchFamily="-108" charset="-128"/>
              </a:rPr>
              <a:t>guide </a:t>
            </a:r>
            <a:r>
              <a:rPr lang="en-GB" sz="2000" dirty="0" smtClean="0">
                <a:ea typeface="ＭＳ Ｐゴシック" pitchFamily="-108" charset="-128"/>
              </a:rPr>
              <a:t>to EU funding available for the sector</a:t>
            </a:r>
            <a:endParaRPr lang="el-GR" sz="2000" dirty="0" smtClean="0">
              <a:ea typeface="ＭＳ Ｐゴシック" pitchFamily="-108" charset="-128"/>
            </a:endParaRPr>
          </a:p>
          <a:p>
            <a:pPr marL="0" indent="0" algn="just">
              <a:spcBef>
                <a:spcPts val="600"/>
              </a:spcBef>
              <a:spcAft>
                <a:spcPts val="600"/>
              </a:spcAft>
              <a:buNone/>
              <a:defRPr/>
            </a:pPr>
            <a:r>
              <a:rPr lang="en-GB" sz="2000" dirty="0" smtClean="0">
                <a:ea typeface="ＭＳ Ｐゴシック" pitchFamily="-108" charset="-128"/>
                <a:hlinkClick r:id="rId2"/>
              </a:rPr>
              <a:t>http</a:t>
            </a:r>
            <a:r>
              <a:rPr lang="en-GB" sz="2000" dirty="0">
                <a:ea typeface="ＭＳ Ｐゴシック" pitchFamily="-108" charset="-128"/>
                <a:hlinkClick r:id="rId2"/>
              </a:rPr>
              <a:t>://</a:t>
            </a:r>
            <a:r>
              <a:rPr lang="en-GB" sz="2000" dirty="0" smtClean="0">
                <a:ea typeface="ＭＳ Ｐゴシック" pitchFamily="-108" charset="-128"/>
                <a:hlinkClick r:id="rId2"/>
              </a:rPr>
              <a:t>ec.europa.eu/DocsRoom/documents/7203?locale=en</a:t>
            </a:r>
            <a:endParaRPr lang="en-GB" sz="2000" dirty="0" smtClean="0">
              <a:ea typeface="ＭＳ Ｐゴシック" pitchFamily="-108" charset="-128"/>
            </a:endParaRPr>
          </a:p>
          <a:p>
            <a:pPr marL="0" indent="0" algn="just">
              <a:spcBef>
                <a:spcPts val="600"/>
              </a:spcBef>
              <a:spcAft>
                <a:spcPts val="600"/>
              </a:spcAft>
              <a:buNone/>
              <a:defRPr/>
            </a:pPr>
            <a:endParaRPr lang="en-GB" sz="2000" dirty="0" smtClean="0">
              <a:ea typeface="ＭＳ Ｐゴシック" pitchFamily="-108" charset="-128"/>
            </a:endParaRPr>
          </a:p>
          <a:p>
            <a:pPr algn="just">
              <a:spcBef>
                <a:spcPts val="600"/>
              </a:spcBef>
              <a:spcAft>
                <a:spcPts val="600"/>
              </a:spcAft>
              <a:buFont typeface="Wingdings" panose="05000000000000000000" pitchFamily="2" charset="2"/>
              <a:buChar char="q"/>
              <a:defRPr/>
            </a:pPr>
            <a:endParaRPr lang="fr-BE" sz="2000" dirty="0" smtClean="0">
              <a:ea typeface="ＭＳ Ｐゴシック" pitchFamily="-108" charset="-128"/>
            </a:endParaRPr>
          </a:p>
        </p:txBody>
      </p:sp>
      <p:sp>
        <p:nvSpPr>
          <p:cNvPr id="37892" name="Slide Number Placeholder 3"/>
          <p:cNvSpPr>
            <a:spLocks noGrp="1"/>
          </p:cNvSpPr>
          <p:nvPr>
            <p:ph type="sldNum" sz="quarter" idx="12"/>
          </p:nvPr>
        </p:nvSpPr>
        <p:spPr>
          <a:xfrm>
            <a:off x="3124200" y="6237288"/>
            <a:ext cx="2895600" cy="484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a:defRPr sz="7600">
                <a:solidFill>
                  <a:srgbClr val="000000"/>
                </a:solidFill>
                <a:latin typeface="Verdana Bold" charset="0"/>
                <a:ea typeface="Verdana Bold" charset="0"/>
                <a:cs typeface="Verdana Bold" charset="0"/>
                <a:sym typeface="Verdana Bold" charset="0"/>
              </a:defRPr>
            </a:lvl1pPr>
            <a:lvl2pPr marL="742950" indent="-285750" eaLnBrk="0">
              <a:defRPr sz="7600">
                <a:solidFill>
                  <a:srgbClr val="000000"/>
                </a:solidFill>
                <a:latin typeface="Verdana Bold" charset="0"/>
                <a:ea typeface="Verdana Bold" charset="0"/>
                <a:cs typeface="Verdana Bold" charset="0"/>
                <a:sym typeface="Verdana Bold" charset="0"/>
              </a:defRPr>
            </a:lvl2pPr>
            <a:lvl3pPr marL="1143000" indent="-228600" eaLnBrk="0">
              <a:defRPr sz="7600">
                <a:solidFill>
                  <a:srgbClr val="000000"/>
                </a:solidFill>
                <a:latin typeface="Verdana Bold" charset="0"/>
                <a:ea typeface="Verdana Bold" charset="0"/>
                <a:cs typeface="Verdana Bold" charset="0"/>
                <a:sym typeface="Verdana Bold" charset="0"/>
              </a:defRPr>
            </a:lvl3pPr>
            <a:lvl4pPr marL="1600200" indent="-228600" eaLnBrk="0">
              <a:defRPr sz="7600">
                <a:solidFill>
                  <a:srgbClr val="000000"/>
                </a:solidFill>
                <a:latin typeface="Verdana Bold" charset="0"/>
                <a:ea typeface="Verdana Bold" charset="0"/>
                <a:cs typeface="Verdana Bold" charset="0"/>
                <a:sym typeface="Verdana Bold" charset="0"/>
              </a:defRPr>
            </a:lvl4pPr>
            <a:lvl5pPr marL="2057400" indent="-228600" eaLnBrk="0">
              <a:defRPr sz="7600">
                <a:solidFill>
                  <a:srgbClr val="000000"/>
                </a:solidFill>
                <a:latin typeface="Verdana Bold" charset="0"/>
                <a:ea typeface="Verdana Bold" charset="0"/>
                <a:cs typeface="Verdana Bold" charset="0"/>
                <a:sym typeface="Verdana Bold" charset="0"/>
              </a:defRPr>
            </a:lvl5pPr>
            <a:lvl6pPr marL="25146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6pPr>
            <a:lvl7pPr marL="29718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7pPr>
            <a:lvl8pPr marL="34290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8pPr>
            <a:lvl9pPr marL="3886200" indent="-228600" eaLnBrk="0" fontAlgn="base" hangingPunct="0">
              <a:spcBef>
                <a:spcPct val="0"/>
              </a:spcBef>
              <a:spcAft>
                <a:spcPct val="0"/>
              </a:spcAft>
              <a:defRPr sz="7600">
                <a:solidFill>
                  <a:srgbClr val="000000"/>
                </a:solidFill>
                <a:latin typeface="Verdana Bold" charset="0"/>
                <a:ea typeface="Verdana Bold" charset="0"/>
                <a:cs typeface="Verdana Bold" charset="0"/>
                <a:sym typeface="Verdana Bold" charset="0"/>
              </a:defRPr>
            </a:lvl9pPr>
          </a:lstStyle>
          <a:p>
            <a:pPr algn="ctr" eaLnBrk="1"/>
            <a:r>
              <a:rPr lang="it-IT" altLang="en-US" sz="1400" dirty="0" smtClean="0">
                <a:latin typeface="Arial" pitchFamily="34" charset="0"/>
                <a:ea typeface="MS PGothic" pitchFamily="34" charset="-128"/>
                <a:cs typeface="Arial" pitchFamily="34" charset="0"/>
              </a:rPr>
              <a:t>6</a:t>
            </a:r>
          </a:p>
        </p:txBody>
      </p:sp>
      <p:pic>
        <p:nvPicPr>
          <p:cNvPr id="5" name="Picture 2"/>
          <p:cNvPicPr>
            <a:picLocks noChangeAspect="1"/>
          </p:cNvPicPr>
          <p:nvPr/>
        </p:nvPicPr>
        <p:blipFill>
          <a:blip r:embed="rId3"/>
          <a:srcRect/>
          <a:stretch>
            <a:fillRect/>
          </a:stretch>
        </p:blipFill>
        <p:spPr bwMode="auto">
          <a:xfrm>
            <a:off x="3635896" y="5301208"/>
            <a:ext cx="1836000" cy="1191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solidFill>
                  <a:srgbClr val="BBE0E3"/>
                </a:solidFill>
                <a:prstDash val="solid"/>
                <a:round/>
                <a:headEnd type="none" w="med" len="med"/>
                <a:tailEnd type="none" w="med" len="med"/>
              </a14:hiddenLine>
            </a:ext>
            <a:ext uri="{AF507438-7753-43E0-B8FC-AC1667EBCBE1}">
              <a14:hiddenEffects xmlns:a14="http://schemas.microsoft.com/office/drawing/2010/main">
                <a:effectLst>
                  <a:outerShdw blurRad="38100" dist="23000" dir="5400000" algn="ctr" rotWithShape="0">
                    <a:srgbClr val="000000">
                      <a:alpha val="34999"/>
                    </a:srgbClr>
                  </a:outerShdw>
                </a:effectLst>
              </a14:hiddenEffects>
            </a:ext>
          </a:extLst>
        </p:spPr>
      </p:pic>
    </p:spTree>
    <p:extLst>
      <p:ext uri="{BB962C8B-B14F-4D97-AF65-F5344CB8AC3E}">
        <p14:creationId xmlns:p14="http://schemas.microsoft.com/office/powerpoint/2010/main" val="366338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heel(1)">
                                      <p:cBhvr>
                                        <p:cTn id="7" dur="2000"/>
                                        <p:tgtEl>
                                          <p:spTgt spid="37890"/>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nodeType="clickEffect">
                                  <p:stCondLst>
                                    <p:cond delay="0"/>
                                  </p:stCondLst>
                                  <p:childTnLst>
                                    <p:animClr clrSpc="rgb" dir="cw">
                                      <p:cBhvr override="childStyle">
                                        <p:cTn id="23" dur="250" autoRev="1" fill="remove"/>
                                        <p:tgtEl>
                                          <p:spTgt spid="5"/>
                                        </p:tgtEl>
                                        <p:attrNameLst>
                                          <p:attrName>style.color</p:attrName>
                                        </p:attrNameLst>
                                      </p:cBhvr>
                                      <p:to>
                                        <a:schemeClr val="bg1"/>
                                      </p:to>
                                    </p:animClr>
                                    <p:animClr clrSpc="rgb" dir="cw">
                                      <p:cBhvr>
                                        <p:cTn id="24" dur="250" autoRev="1" fill="remove"/>
                                        <p:tgtEl>
                                          <p:spTgt spid="5"/>
                                        </p:tgtEl>
                                        <p:attrNameLst>
                                          <p:attrName>fillcolor</p:attrName>
                                        </p:attrNameLst>
                                      </p:cBhvr>
                                      <p:to>
                                        <a:schemeClr val="bg1"/>
                                      </p:to>
                                    </p:animClr>
                                    <p:set>
                                      <p:cBhvr>
                                        <p:cTn id="25" dur="250" autoRev="1" fill="remove"/>
                                        <p:tgtEl>
                                          <p:spTgt spid="5"/>
                                        </p:tgtEl>
                                        <p:attrNameLst>
                                          <p:attrName>fill.type</p:attrName>
                                        </p:attrNameLst>
                                      </p:cBhvr>
                                      <p:to>
                                        <p:strVal val="solid"/>
                                      </p:to>
                                    </p:set>
                                    <p:set>
                                      <p:cBhvr>
                                        <p:cTn id="26"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Box 15"/>
          <p:cNvSpPr txBox="1">
            <a:spLocks noChangeArrowheads="1"/>
          </p:cNvSpPr>
          <p:nvPr/>
        </p:nvSpPr>
        <p:spPr bwMode="auto">
          <a:xfrm>
            <a:off x="4756150" y="4833938"/>
            <a:ext cx="2681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defRPr/>
            </a:pPr>
            <a:endParaRPr lang="fr-FR" sz="1800" dirty="0" smtClean="0">
              <a:solidFill>
                <a:srgbClr val="002060"/>
              </a:solidFill>
              <a:latin typeface="+mn-lt"/>
            </a:endParaRPr>
          </a:p>
        </p:txBody>
      </p:sp>
      <p:sp>
        <p:nvSpPr>
          <p:cNvPr id="14340" name="Footer Placeholder 17"/>
          <p:cNvSpPr txBox="1">
            <a:spLocks noGrp="1"/>
          </p:cNvSpPr>
          <p:nvPr/>
        </p:nvSpPr>
        <p:spPr bwMode="auto">
          <a:xfrm>
            <a:off x="4140200" y="6634163"/>
            <a:ext cx="935038" cy="2238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endParaRPr lang="fr-FR" sz="800" b="0" dirty="0">
              <a:solidFill>
                <a:schemeClr val="bg1"/>
              </a:solidFill>
            </a:endParaRPr>
          </a:p>
        </p:txBody>
      </p:sp>
      <p:sp>
        <p:nvSpPr>
          <p:cNvPr id="5" name="Rectangle 4"/>
          <p:cNvSpPr/>
          <p:nvPr/>
        </p:nvSpPr>
        <p:spPr>
          <a:xfrm>
            <a:off x="467544" y="1196752"/>
            <a:ext cx="8424936" cy="5647700"/>
          </a:xfrm>
          <a:prstGeom prst="rect">
            <a:avLst/>
          </a:prstGeom>
        </p:spPr>
        <p:txBody>
          <a:bodyPr wrap="square">
            <a:spAutoFit/>
          </a:bodyPr>
          <a:lstStyle/>
          <a:p>
            <a:pPr algn="ctr">
              <a:spcAft>
                <a:spcPts val="1200"/>
              </a:spcAft>
            </a:pPr>
            <a:r>
              <a:rPr lang="fr-BE" sz="4000" b="0" dirty="0" smtClean="0">
                <a:solidFill>
                  <a:srgbClr val="FFC000"/>
                </a:solidFill>
                <a:latin typeface="+mj-lt"/>
                <a:ea typeface="+mj-ea"/>
                <a:cs typeface="+mj-cs"/>
              </a:rPr>
              <a:t> </a:t>
            </a:r>
            <a:r>
              <a:rPr lang="fr-BE" sz="2800" dirty="0" err="1">
                <a:solidFill>
                  <a:srgbClr val="0F5494"/>
                </a:solidFill>
                <a:latin typeface="+mj-lt"/>
                <a:ea typeface="+mj-ea"/>
                <a:cs typeface="+mj-cs"/>
              </a:rPr>
              <a:t>Pan-European</a:t>
            </a:r>
            <a:r>
              <a:rPr lang="fr-BE" sz="2800" dirty="0">
                <a:solidFill>
                  <a:srgbClr val="0F5494"/>
                </a:solidFill>
                <a:latin typeface="+mj-lt"/>
                <a:ea typeface="+mj-ea"/>
                <a:cs typeface="+mj-cs"/>
              </a:rPr>
              <a:t> Dialogue on </a:t>
            </a:r>
            <a:r>
              <a:rPr lang="fr-BE" sz="2800" dirty="0" err="1">
                <a:solidFill>
                  <a:srgbClr val="0F5494"/>
                </a:solidFill>
                <a:latin typeface="+mj-lt"/>
                <a:ea typeface="+mj-ea"/>
                <a:cs typeface="+mj-cs"/>
              </a:rPr>
              <a:t>cruise</a:t>
            </a:r>
            <a:endParaRPr lang="fr-BE" sz="2800" dirty="0">
              <a:solidFill>
                <a:srgbClr val="0F5494"/>
              </a:solidFill>
              <a:latin typeface="+mj-lt"/>
              <a:ea typeface="+mj-ea"/>
              <a:cs typeface="+mj-cs"/>
            </a:endParaRPr>
          </a:p>
          <a:p>
            <a:pPr marL="342900" indent="-342900" algn="just">
              <a:spcBef>
                <a:spcPts val="600"/>
              </a:spcBef>
              <a:spcAft>
                <a:spcPts val="600"/>
              </a:spcAft>
              <a:buFont typeface="Wingdings" panose="05000000000000000000" pitchFamily="2" charset="2"/>
              <a:buChar char="q"/>
            </a:pPr>
            <a:r>
              <a:rPr lang="en-GB" sz="1600" b="0" dirty="0" smtClean="0">
                <a:solidFill>
                  <a:srgbClr val="0F5494"/>
                </a:solidFill>
              </a:rPr>
              <a:t>Launching </a:t>
            </a:r>
            <a:r>
              <a:rPr lang="en-GB" sz="1600" dirty="0" smtClean="0">
                <a:solidFill>
                  <a:srgbClr val="0F5494"/>
                </a:solidFill>
              </a:rPr>
              <a:t>conference 5-6 March 2015 in </a:t>
            </a:r>
            <a:r>
              <a:rPr lang="en-GB" sz="1600" dirty="0" err="1" smtClean="0">
                <a:solidFill>
                  <a:srgbClr val="0F5494"/>
                </a:solidFill>
              </a:rPr>
              <a:t>Brusselles</a:t>
            </a:r>
            <a:r>
              <a:rPr lang="en-GB" sz="1600" b="0" dirty="0" smtClean="0">
                <a:solidFill>
                  <a:srgbClr val="0F5494"/>
                </a:solidFill>
              </a:rPr>
              <a:t>, as an </a:t>
            </a:r>
            <a:r>
              <a:rPr lang="en-GB" sz="1600" b="0" dirty="0">
                <a:solidFill>
                  <a:srgbClr val="0F5494"/>
                </a:solidFill>
              </a:rPr>
              <a:t>opportunity to encourage best practice sharing and agreements between cruise industry, ports and coastal tourism stakeholders for innovative approaches to cruise tourism.</a:t>
            </a:r>
            <a:endParaRPr lang="en-GB" sz="1600" b="0" dirty="0" smtClean="0">
              <a:solidFill>
                <a:srgbClr val="0F5494"/>
              </a:solidFill>
            </a:endParaRPr>
          </a:p>
          <a:p>
            <a:pPr marL="342900" indent="-342900" algn="just">
              <a:spcBef>
                <a:spcPts val="600"/>
              </a:spcBef>
              <a:spcAft>
                <a:spcPts val="600"/>
              </a:spcAft>
              <a:buFont typeface="Wingdings" panose="05000000000000000000" pitchFamily="2" charset="2"/>
              <a:buChar char="q"/>
            </a:pPr>
            <a:r>
              <a:rPr lang="en-GB" sz="1600" dirty="0" smtClean="0">
                <a:solidFill>
                  <a:srgbClr val="0F5494"/>
                </a:solidFill>
              </a:rPr>
              <a:t>3 main stakeholder groups</a:t>
            </a:r>
            <a:r>
              <a:rPr lang="en-GB" sz="1600" b="0" dirty="0" smtClean="0">
                <a:solidFill>
                  <a:srgbClr val="0F5494"/>
                </a:solidFill>
              </a:rPr>
              <a:t>: cruise operators, ports, destinations &amp; coastal stakeholders</a:t>
            </a:r>
          </a:p>
          <a:p>
            <a:pPr marL="342900" indent="-342900">
              <a:spcBef>
                <a:spcPts val="600"/>
              </a:spcBef>
              <a:spcAft>
                <a:spcPts val="600"/>
              </a:spcAft>
              <a:buFont typeface="Wingdings" panose="05000000000000000000" pitchFamily="2" charset="2"/>
              <a:buChar char="q"/>
            </a:pPr>
            <a:r>
              <a:rPr lang="en-GB" sz="1600" b="0" dirty="0" smtClean="0">
                <a:solidFill>
                  <a:srgbClr val="0F5494"/>
                </a:solidFill>
              </a:rPr>
              <a:t>Over 200 high-level and skilled participants</a:t>
            </a:r>
          </a:p>
          <a:p>
            <a:pPr marL="342900" indent="-342900">
              <a:spcBef>
                <a:spcPts val="600"/>
              </a:spcBef>
              <a:spcAft>
                <a:spcPts val="600"/>
              </a:spcAft>
              <a:buFont typeface="Wingdings" panose="05000000000000000000" pitchFamily="2" charset="2"/>
              <a:buChar char="q"/>
            </a:pPr>
            <a:r>
              <a:rPr lang="en-GB" sz="1600" dirty="0" smtClean="0">
                <a:solidFill>
                  <a:srgbClr val="0F5494"/>
                </a:solidFill>
              </a:rPr>
              <a:t>Wide agreement </a:t>
            </a:r>
            <a:r>
              <a:rPr lang="en-GB" sz="1600" b="0" dirty="0" smtClean="0">
                <a:solidFill>
                  <a:srgbClr val="0F5494"/>
                </a:solidFill>
              </a:rPr>
              <a:t>on conference summary:</a:t>
            </a:r>
          </a:p>
          <a:p>
            <a:pPr marL="800100" lvl="1" indent="-342900" algn="just">
              <a:spcAft>
                <a:spcPts val="600"/>
              </a:spcAft>
              <a:buFont typeface="Wingdings" panose="05000000000000000000" pitchFamily="2" charset="2"/>
              <a:buChar char="ü"/>
            </a:pPr>
            <a:r>
              <a:rPr lang="en-GB" sz="1600" b="0" dirty="0" smtClean="0">
                <a:solidFill>
                  <a:srgbClr val="0F5494"/>
                </a:solidFill>
              </a:rPr>
              <a:t>Commitment to sustainable development of cruise, coastal and maritime tourism</a:t>
            </a:r>
          </a:p>
          <a:p>
            <a:pPr marL="800100" lvl="1" indent="-342900" algn="just">
              <a:spcAft>
                <a:spcPts val="600"/>
              </a:spcAft>
              <a:buFont typeface="Wingdings" panose="05000000000000000000" pitchFamily="2" charset="2"/>
              <a:buChar char="ü"/>
            </a:pPr>
            <a:r>
              <a:rPr lang="en-GB" sz="1600" b="0" dirty="0" smtClean="0">
                <a:solidFill>
                  <a:srgbClr val="0F5494"/>
                </a:solidFill>
              </a:rPr>
              <a:t>Involve whole tourism value chain in benefits and  deliveries</a:t>
            </a:r>
          </a:p>
          <a:p>
            <a:pPr marL="800100" lvl="1" indent="-342900" algn="just">
              <a:spcAft>
                <a:spcPts val="600"/>
              </a:spcAft>
              <a:buFont typeface="Wingdings" panose="05000000000000000000" pitchFamily="2" charset="2"/>
              <a:buChar char="ü"/>
            </a:pPr>
            <a:r>
              <a:rPr lang="en-GB" sz="1600" b="0" dirty="0" smtClean="0">
                <a:solidFill>
                  <a:srgbClr val="0F5494"/>
                </a:solidFill>
              </a:rPr>
              <a:t>Guarantee well-being of coastal and insular populations</a:t>
            </a:r>
          </a:p>
          <a:p>
            <a:pPr marL="800100" lvl="1" indent="-342900" algn="just">
              <a:spcAft>
                <a:spcPts val="600"/>
              </a:spcAft>
              <a:buFont typeface="Wingdings" panose="05000000000000000000" pitchFamily="2" charset="2"/>
              <a:buChar char="ü"/>
            </a:pPr>
            <a:r>
              <a:rPr lang="en-GB" sz="1600" b="0" dirty="0" smtClean="0">
                <a:solidFill>
                  <a:srgbClr val="0F5494"/>
                </a:solidFill>
              </a:rPr>
              <a:t>Contribute to social and economic coastal development </a:t>
            </a:r>
          </a:p>
          <a:p>
            <a:pPr marL="800100" lvl="1" indent="-342900" algn="just">
              <a:spcAft>
                <a:spcPts val="600"/>
              </a:spcAft>
              <a:buFont typeface="Wingdings" panose="05000000000000000000" pitchFamily="2" charset="2"/>
              <a:buChar char="ü"/>
            </a:pPr>
            <a:endParaRPr lang="en-GB" sz="1800" b="0" dirty="0" smtClean="0">
              <a:solidFill>
                <a:srgbClr val="0F5494"/>
              </a:solidFill>
            </a:endParaRPr>
          </a:p>
          <a:p>
            <a:pPr marL="800100" lvl="1" indent="-342900" algn="just">
              <a:spcAft>
                <a:spcPts val="600"/>
              </a:spcAft>
              <a:buFont typeface="Wingdings" panose="05000000000000000000" pitchFamily="2" charset="2"/>
              <a:buChar char="ü"/>
            </a:pPr>
            <a:endParaRPr lang="en-GB" sz="2000" b="0" dirty="0" smtClean="0">
              <a:solidFill>
                <a:srgbClr val="0F5494"/>
              </a:solidFill>
            </a:endParaRPr>
          </a:p>
        </p:txBody>
      </p:sp>
    </p:spTree>
    <p:extLst>
      <p:ext uri="{BB962C8B-B14F-4D97-AF65-F5344CB8AC3E}">
        <p14:creationId xmlns:p14="http://schemas.microsoft.com/office/powerpoint/2010/main" val="302977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circle(in)">
                                      <p:cBhvr>
                                        <p:cTn id="18" dur="2000"/>
                                        <p:tgtEl>
                                          <p:spTgt spid="5">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circle(in)">
                                      <p:cBhvr>
                                        <p:cTn id="21" dur="2000"/>
                                        <p:tgtEl>
                                          <p:spTgt spid="5">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circle(in)">
                                      <p:cBhvr>
                                        <p:cTn id="24" dur="2000"/>
                                        <p:tgtEl>
                                          <p:spTgt spid="5">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ircle(in)">
                                      <p:cBhvr>
                                        <p:cTn id="27" dur="2000"/>
                                        <p:tgtEl>
                                          <p:spTgt spid="5">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circle(in)">
                                      <p:cBhvr>
                                        <p:cTn id="30" dur="2000"/>
                                        <p:tgtEl>
                                          <p:spTgt spid="5">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circle(in)">
                                      <p:cBhvr>
                                        <p:cTn id="33" dur="2000"/>
                                        <p:tgtEl>
                                          <p:spTgt spid="5">
                                            <p:txEl>
                                              <p:pRg st="7" end="7"/>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circle(in)">
                                      <p:cBhvr>
                                        <p:cTn id="36"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20698</TotalTime>
  <Words>1767</Words>
  <Application>Microsoft Office PowerPoint</Application>
  <PresentationFormat>On-screen Show (4:3)</PresentationFormat>
  <Paragraphs>203</Paragraphs>
  <Slides>23</Slides>
  <Notes>10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1_Default Design</vt:lpstr>
      <vt:lpstr>2_Default Design</vt:lpstr>
      <vt:lpstr>3_Default Design</vt:lpstr>
      <vt:lpstr>The European Strategy for more growth and jobs on coastal and maritime tourism:  challenges and opportunities for the Baltic Sea area  Gdansk, 22 September 2015</vt:lpstr>
      <vt:lpstr>  Communication Com (2012) 494 opportunities for marine and maritime sustainable growth </vt:lpstr>
      <vt:lpstr>PowerPoint Presentation</vt:lpstr>
      <vt:lpstr> Communication COM(2010)352  Europe,  the world’s No 1 tourist destination –  a new political framework for tourism in Europe   </vt:lpstr>
      <vt:lpstr> Coastal and Maritime Tourism: a European view </vt:lpstr>
      <vt:lpstr>The European Strategy for more growth and jobs  on Coastal and Maritime tourism COM (2014) 86</vt:lpstr>
      <vt:lpstr> Implementation:  Key Actions have started…</vt:lpstr>
      <vt:lpstr>Key Actions…</vt:lpstr>
      <vt:lpstr>PowerPoint Presentation</vt:lpstr>
      <vt:lpstr>The stakeholders regional dialogue on cruise</vt:lpstr>
      <vt:lpstr>The revised EUSBR Action Plan ¨[10.09.15]  in line with the implementation of the CMT</vt:lpstr>
      <vt:lpstr>Synergies between EUSBR Action Plan and CMT Strategy </vt:lpstr>
      <vt:lpstr>The Maritime Spatial Planning  </vt:lpstr>
      <vt:lpstr>Maritime Spatial Planning Benefits related to the tourism sector and link with EUSBR Horizontal Action</vt:lpstr>
      <vt:lpstr>The European Institutional networks (1)</vt:lpstr>
      <vt:lpstr>The European Institutional networks (2)</vt:lpstr>
      <vt:lpstr>PowerPoint Presentation</vt:lpstr>
      <vt:lpstr>Call for proposals on underwater cultural heritage To be published in October 2015</vt:lpstr>
      <vt:lpstr> Underwater cultural heritage workshop  Brussels 1 October 2015</vt:lpstr>
      <vt:lpstr>PowerPoint Presentation</vt:lpstr>
      <vt:lpstr>COSME PROGRAMME 2016 provisional activites for tourism</vt:lpstr>
      <vt:lpstr>Conclusions</vt:lpstr>
      <vt:lpstr>Contact details</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demarci</cp:lastModifiedBy>
  <cp:revision>634</cp:revision>
  <cp:lastPrinted>2014-10-07T11:56:32Z</cp:lastPrinted>
  <dcterms:created xsi:type="dcterms:W3CDTF">2011-10-28T10:25:18Z</dcterms:created>
  <dcterms:modified xsi:type="dcterms:W3CDTF">2015-09-21T13:32:09Z</dcterms:modified>
</cp:coreProperties>
</file>