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12" r:id="rId2"/>
    <p:sldId id="572" r:id="rId3"/>
    <p:sldId id="573" r:id="rId4"/>
    <p:sldId id="588" r:id="rId5"/>
    <p:sldId id="580" r:id="rId6"/>
  </p:sldIdLst>
  <p:sldSz cx="9144000" cy="6858000" type="screen4x3"/>
  <p:notesSz cx="6669088" cy="99187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99"/>
    <a:srgbClr val="003399"/>
    <a:srgbClr val="FF9900"/>
    <a:srgbClr val="9900CC"/>
    <a:srgbClr val="9900FF"/>
    <a:srgbClr val="0099CC"/>
    <a:srgbClr val="0066CC"/>
    <a:srgbClr val="66CCFF"/>
    <a:srgbClr val="33CCFF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13" autoAdjust="0"/>
    <p:restoredTop sz="86747" autoAdjust="0"/>
  </p:normalViewPr>
  <p:slideViewPr>
    <p:cSldViewPr>
      <p:cViewPr>
        <p:scale>
          <a:sx n="85" d="100"/>
          <a:sy n="85" d="100"/>
        </p:scale>
        <p:origin x="-77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C2410-C5DB-4805-8720-4C4229ABA1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933033-FB81-4119-A14E-80D80EEDB097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Objęcie zadań wskazanych w Projekcie uchwałą Zarządu Woj. Pomorskiego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5EA26390-A40F-4674-897A-D74C412BEF0C}" type="parTrans" cxnId="{4F2E4F18-17F6-4A3D-981D-811339CE1587}">
      <dgm:prSet/>
      <dgm:spPr/>
      <dgm:t>
        <a:bodyPr/>
        <a:lstStyle/>
        <a:p>
          <a:endParaRPr lang="pl-PL"/>
        </a:p>
      </dgm:t>
    </dgm:pt>
    <dgm:pt modelId="{3AF28908-745E-4C26-8A15-771E14114DA9}" type="sibTrans" cxnId="{4F2E4F18-17F6-4A3D-981D-811339CE1587}">
      <dgm:prSet/>
      <dgm:spPr/>
      <dgm:t>
        <a:bodyPr/>
        <a:lstStyle/>
        <a:p>
          <a:endParaRPr lang="pl-PL"/>
        </a:p>
      </dgm:t>
    </dgm:pt>
    <dgm:pt modelId="{695CA3FC-9FB7-404C-993C-9B6F9897FD2C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Zgodność zakresu zadań inwestycyjnych            z kartami zadań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54DD005B-17C2-4543-99F1-0067CABF7077}" type="parTrans" cxnId="{47059E84-8491-4EAC-8E39-071B11C0949B}">
      <dgm:prSet/>
      <dgm:spPr/>
      <dgm:t>
        <a:bodyPr/>
        <a:lstStyle/>
        <a:p>
          <a:endParaRPr lang="pl-PL"/>
        </a:p>
      </dgm:t>
    </dgm:pt>
    <dgm:pt modelId="{84E60352-F61E-4B66-AFFB-E6D1C598943C}" type="sibTrans" cxnId="{47059E84-8491-4EAC-8E39-071B11C0949B}">
      <dgm:prSet/>
      <dgm:spPr/>
      <dgm:t>
        <a:bodyPr/>
        <a:lstStyle/>
        <a:p>
          <a:endParaRPr lang="pl-PL"/>
        </a:p>
      </dgm:t>
    </dgm:pt>
    <dgm:pt modelId="{4E46CFF2-5262-404C-844F-FE87E123E01E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Spójność standardu zagospodarowania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BA4B4D4E-956C-4827-BD10-12726DA43F1F}" type="parTrans" cxnId="{4E44E22D-2EE9-495E-8CC8-71E111E16CAF}">
      <dgm:prSet/>
      <dgm:spPr/>
      <dgm:t>
        <a:bodyPr/>
        <a:lstStyle/>
        <a:p>
          <a:endParaRPr lang="pl-PL"/>
        </a:p>
      </dgm:t>
    </dgm:pt>
    <dgm:pt modelId="{EF752B2C-0330-4262-91AE-3323963213E9}" type="sibTrans" cxnId="{4E44E22D-2EE9-495E-8CC8-71E111E16CAF}">
      <dgm:prSet/>
      <dgm:spPr/>
      <dgm:t>
        <a:bodyPr/>
        <a:lstStyle/>
        <a:p>
          <a:endParaRPr lang="pl-PL"/>
        </a:p>
      </dgm:t>
    </dgm:pt>
    <dgm:pt modelId="{12B533C3-4C69-4BCD-8586-6D57D6822D1D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Oznakowanie szlaku 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4CEE3CEE-8652-44BE-BC71-A961D1A6BA60}" type="parTrans" cxnId="{99B88166-3E19-4D0E-AA6B-94550289915C}">
      <dgm:prSet/>
      <dgm:spPr/>
      <dgm:t>
        <a:bodyPr/>
        <a:lstStyle/>
        <a:p>
          <a:endParaRPr lang="pl-PL"/>
        </a:p>
      </dgm:t>
    </dgm:pt>
    <dgm:pt modelId="{79D9A463-DCE0-4B1A-8850-DDF168E176D6}" type="sibTrans" cxnId="{99B88166-3E19-4D0E-AA6B-94550289915C}">
      <dgm:prSet/>
      <dgm:spPr/>
      <dgm:t>
        <a:bodyPr/>
        <a:lstStyle/>
        <a:p>
          <a:endParaRPr lang="pl-PL"/>
        </a:p>
      </dgm:t>
    </dgm:pt>
    <dgm:pt modelId="{B73FD4C6-86C8-424C-B315-F4960C88B2D5}" type="pres">
      <dgm:prSet presAssocID="{170C2410-C5DB-4805-8720-4C4229ABA1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D304EC5-B60C-41D1-B6F0-0DDFF5C31163}" type="pres">
      <dgm:prSet presAssocID="{E9933033-FB81-4119-A14E-80D80EEDB097}" presName="parentText" presStyleLbl="node1" presStyleIdx="0" presStyleCnt="4" custScaleX="88000" custScaleY="64507" custLinFactNeighborY="-5769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AE1CF8-1106-4D22-814C-84DA1B346261}" type="pres">
      <dgm:prSet presAssocID="{3AF28908-745E-4C26-8A15-771E14114DA9}" presName="spacer" presStyleCnt="0"/>
      <dgm:spPr/>
    </dgm:pt>
    <dgm:pt modelId="{31574D34-3B62-4205-BF99-130B0A6E933A}" type="pres">
      <dgm:prSet presAssocID="{695CA3FC-9FB7-404C-993C-9B6F9897FD2C}" presName="parentText" presStyleLbl="node1" presStyleIdx="1" presStyleCnt="4" custScaleX="88000" custScaleY="76897" custLinFactNeighborY="2187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DE076A-C9C5-49FE-BE5D-80A3149854FE}" type="pres">
      <dgm:prSet presAssocID="{84E60352-F61E-4B66-AFFB-E6D1C598943C}" presName="spacer" presStyleCnt="0"/>
      <dgm:spPr/>
    </dgm:pt>
    <dgm:pt modelId="{53679761-3A56-4506-8764-5E57D099C833}" type="pres">
      <dgm:prSet presAssocID="{4E46CFF2-5262-404C-844F-FE87E123E01E}" presName="parentText" presStyleLbl="node1" presStyleIdx="2" presStyleCnt="4" custScaleX="88000" custScaleY="64606" custLinFactNeighborY="4711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F60DD5-C590-4B5B-9EBC-D4228DC32D53}" type="pres">
      <dgm:prSet presAssocID="{EF752B2C-0330-4262-91AE-3323963213E9}" presName="spacer" presStyleCnt="0"/>
      <dgm:spPr/>
    </dgm:pt>
    <dgm:pt modelId="{08A7E93D-B006-4B30-91FC-931A5DDDF22E}" type="pres">
      <dgm:prSet presAssocID="{12B533C3-4C69-4BCD-8586-6D57D6822D1D}" presName="parentText" presStyleLbl="node1" presStyleIdx="3" presStyleCnt="4" custScaleX="88000" custScaleY="64606" custLinFactNeighborY="7410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F2E4F18-17F6-4A3D-981D-811339CE1587}" srcId="{170C2410-C5DB-4805-8720-4C4229ABA1CC}" destId="{E9933033-FB81-4119-A14E-80D80EEDB097}" srcOrd="0" destOrd="0" parTransId="{5EA26390-A40F-4674-897A-D74C412BEF0C}" sibTransId="{3AF28908-745E-4C26-8A15-771E14114DA9}"/>
    <dgm:cxn modelId="{EF533779-9DCA-4814-A70A-61BA72E1CFB2}" type="presOf" srcId="{170C2410-C5DB-4805-8720-4C4229ABA1CC}" destId="{B73FD4C6-86C8-424C-B315-F4960C88B2D5}" srcOrd="0" destOrd="0" presId="urn:microsoft.com/office/officeart/2005/8/layout/vList2"/>
    <dgm:cxn modelId="{CF585293-03D2-421A-82A3-2BC098BF2E1A}" type="presOf" srcId="{E9933033-FB81-4119-A14E-80D80EEDB097}" destId="{BD304EC5-B60C-41D1-B6F0-0DDFF5C31163}" srcOrd="0" destOrd="0" presId="urn:microsoft.com/office/officeart/2005/8/layout/vList2"/>
    <dgm:cxn modelId="{4E44E22D-2EE9-495E-8CC8-71E111E16CAF}" srcId="{170C2410-C5DB-4805-8720-4C4229ABA1CC}" destId="{4E46CFF2-5262-404C-844F-FE87E123E01E}" srcOrd="2" destOrd="0" parTransId="{BA4B4D4E-956C-4827-BD10-12726DA43F1F}" sibTransId="{EF752B2C-0330-4262-91AE-3323963213E9}"/>
    <dgm:cxn modelId="{783C1A42-CF76-4EB8-9B9D-7D9183CCB1DD}" type="presOf" srcId="{4E46CFF2-5262-404C-844F-FE87E123E01E}" destId="{53679761-3A56-4506-8764-5E57D099C833}" srcOrd="0" destOrd="0" presId="urn:microsoft.com/office/officeart/2005/8/layout/vList2"/>
    <dgm:cxn modelId="{47059E84-8491-4EAC-8E39-071B11C0949B}" srcId="{170C2410-C5DB-4805-8720-4C4229ABA1CC}" destId="{695CA3FC-9FB7-404C-993C-9B6F9897FD2C}" srcOrd="1" destOrd="0" parTransId="{54DD005B-17C2-4543-99F1-0067CABF7077}" sibTransId="{84E60352-F61E-4B66-AFFB-E6D1C598943C}"/>
    <dgm:cxn modelId="{F3DD8064-C3A8-42E7-AF7A-68BDE8601053}" type="presOf" srcId="{695CA3FC-9FB7-404C-993C-9B6F9897FD2C}" destId="{31574D34-3B62-4205-BF99-130B0A6E933A}" srcOrd="0" destOrd="0" presId="urn:microsoft.com/office/officeart/2005/8/layout/vList2"/>
    <dgm:cxn modelId="{99B88166-3E19-4D0E-AA6B-94550289915C}" srcId="{170C2410-C5DB-4805-8720-4C4229ABA1CC}" destId="{12B533C3-4C69-4BCD-8586-6D57D6822D1D}" srcOrd="3" destOrd="0" parTransId="{4CEE3CEE-8652-44BE-BC71-A961D1A6BA60}" sibTransId="{79D9A463-DCE0-4B1A-8850-DDF168E176D6}"/>
    <dgm:cxn modelId="{3CEF6C71-23C2-4CF5-82E9-C555DFA88136}" type="presOf" srcId="{12B533C3-4C69-4BCD-8586-6D57D6822D1D}" destId="{08A7E93D-B006-4B30-91FC-931A5DDDF22E}" srcOrd="0" destOrd="0" presId="urn:microsoft.com/office/officeart/2005/8/layout/vList2"/>
    <dgm:cxn modelId="{4D1D0806-8E34-49BF-A5BD-6D47D6C801FA}" type="presParOf" srcId="{B73FD4C6-86C8-424C-B315-F4960C88B2D5}" destId="{BD304EC5-B60C-41D1-B6F0-0DDFF5C31163}" srcOrd="0" destOrd="0" presId="urn:microsoft.com/office/officeart/2005/8/layout/vList2"/>
    <dgm:cxn modelId="{B9BFF09C-1DF4-44D4-A7AC-ED67D2AE1697}" type="presParOf" srcId="{B73FD4C6-86C8-424C-B315-F4960C88B2D5}" destId="{5DAE1CF8-1106-4D22-814C-84DA1B346261}" srcOrd="1" destOrd="0" presId="urn:microsoft.com/office/officeart/2005/8/layout/vList2"/>
    <dgm:cxn modelId="{201A2B07-3ED3-4E38-BB08-3E7B3CFEC1F2}" type="presParOf" srcId="{B73FD4C6-86C8-424C-B315-F4960C88B2D5}" destId="{31574D34-3B62-4205-BF99-130B0A6E933A}" srcOrd="2" destOrd="0" presId="urn:microsoft.com/office/officeart/2005/8/layout/vList2"/>
    <dgm:cxn modelId="{D3FD3EEE-290A-4FD5-B8CB-052D01287229}" type="presParOf" srcId="{B73FD4C6-86C8-424C-B315-F4960C88B2D5}" destId="{B1DE076A-C9C5-49FE-BE5D-80A3149854FE}" srcOrd="3" destOrd="0" presId="urn:microsoft.com/office/officeart/2005/8/layout/vList2"/>
    <dgm:cxn modelId="{76A4BBA9-C951-4704-B71E-5FEAD44A99FF}" type="presParOf" srcId="{B73FD4C6-86C8-424C-B315-F4960C88B2D5}" destId="{53679761-3A56-4506-8764-5E57D099C833}" srcOrd="4" destOrd="0" presId="urn:microsoft.com/office/officeart/2005/8/layout/vList2"/>
    <dgm:cxn modelId="{7DF6DB7F-4598-48AC-86A6-21F36863C3EC}" type="presParOf" srcId="{B73FD4C6-86C8-424C-B315-F4960C88B2D5}" destId="{23F60DD5-C590-4B5B-9EBC-D4228DC32D53}" srcOrd="5" destOrd="0" presId="urn:microsoft.com/office/officeart/2005/8/layout/vList2"/>
    <dgm:cxn modelId="{A4E826DC-91AF-49C9-999B-377C64E99971}" type="presParOf" srcId="{B73FD4C6-86C8-424C-B315-F4960C88B2D5}" destId="{08A7E93D-B006-4B30-91FC-931A5DDDF22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0C2410-C5DB-4805-8720-4C4229ABA1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933033-FB81-4119-A14E-80D80EEDB097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Objęcie zadań wskazanych w Projekcie uchwałą Zarządu Woj. Pomorskiego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5EA26390-A40F-4674-897A-D74C412BEF0C}" type="parTrans" cxnId="{4F2E4F18-17F6-4A3D-981D-811339CE1587}">
      <dgm:prSet/>
      <dgm:spPr/>
      <dgm:t>
        <a:bodyPr/>
        <a:lstStyle/>
        <a:p>
          <a:endParaRPr lang="pl-PL"/>
        </a:p>
      </dgm:t>
    </dgm:pt>
    <dgm:pt modelId="{3AF28908-745E-4C26-8A15-771E14114DA9}" type="sibTrans" cxnId="{4F2E4F18-17F6-4A3D-981D-811339CE1587}">
      <dgm:prSet/>
      <dgm:spPr/>
      <dgm:t>
        <a:bodyPr/>
        <a:lstStyle/>
        <a:p>
          <a:endParaRPr lang="pl-PL"/>
        </a:p>
      </dgm:t>
    </dgm:pt>
    <dgm:pt modelId="{695CA3FC-9FB7-404C-993C-9B6F9897FD2C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Zgodność zakresu zadań inwestycyjnych </a:t>
          </a:r>
          <a:br>
            <a:rPr lang="pl-PL" sz="2400" b="0" dirty="0" smtClean="0">
              <a:solidFill>
                <a:schemeClr val="tx1"/>
              </a:solidFill>
              <a:latin typeface="+mn-lt"/>
            </a:rPr>
          </a:br>
          <a:r>
            <a:rPr lang="pl-PL" sz="2400" b="0" dirty="0" smtClean="0">
              <a:solidFill>
                <a:schemeClr val="tx1"/>
              </a:solidFill>
              <a:latin typeface="+mn-lt"/>
            </a:rPr>
            <a:t>z kartami zadań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54DD005B-17C2-4543-99F1-0067CABF7077}" type="parTrans" cxnId="{47059E84-8491-4EAC-8E39-071B11C0949B}">
      <dgm:prSet/>
      <dgm:spPr/>
      <dgm:t>
        <a:bodyPr/>
        <a:lstStyle/>
        <a:p>
          <a:endParaRPr lang="pl-PL"/>
        </a:p>
      </dgm:t>
    </dgm:pt>
    <dgm:pt modelId="{84E60352-F61E-4B66-AFFB-E6D1C598943C}" type="sibTrans" cxnId="{47059E84-8491-4EAC-8E39-071B11C0949B}">
      <dgm:prSet/>
      <dgm:spPr/>
      <dgm:t>
        <a:bodyPr/>
        <a:lstStyle/>
        <a:p>
          <a:endParaRPr lang="pl-PL"/>
        </a:p>
      </dgm:t>
    </dgm:pt>
    <dgm:pt modelId="{4E46CFF2-5262-404C-844F-FE87E123E01E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Zapewnienie standardu, </a:t>
          </a:r>
          <a:r>
            <a:rPr lang="pl-PL" sz="2400" dirty="0" smtClean="0">
              <a:solidFill>
                <a:schemeClr val="tx1"/>
              </a:solidFill>
            </a:rPr>
            <a:t>funkcjonalności </a:t>
          </a:r>
          <a:br>
            <a:rPr lang="pl-PL" sz="2400" dirty="0" smtClean="0">
              <a:solidFill>
                <a:schemeClr val="tx1"/>
              </a:solidFill>
            </a:rPr>
          </a:br>
          <a:r>
            <a:rPr lang="pl-PL" sz="2400" dirty="0" smtClean="0">
              <a:solidFill>
                <a:schemeClr val="tx1"/>
              </a:solidFill>
            </a:rPr>
            <a:t>i użyteczności dla elementów zadań 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BA4B4D4E-956C-4827-BD10-12726DA43F1F}" type="parTrans" cxnId="{4E44E22D-2EE9-495E-8CC8-71E111E16CAF}">
      <dgm:prSet/>
      <dgm:spPr/>
      <dgm:t>
        <a:bodyPr/>
        <a:lstStyle/>
        <a:p>
          <a:endParaRPr lang="pl-PL"/>
        </a:p>
      </dgm:t>
    </dgm:pt>
    <dgm:pt modelId="{EF752B2C-0330-4262-91AE-3323963213E9}" type="sibTrans" cxnId="{4E44E22D-2EE9-495E-8CC8-71E111E16CAF}">
      <dgm:prSet/>
      <dgm:spPr/>
      <dgm:t>
        <a:bodyPr/>
        <a:lstStyle/>
        <a:p>
          <a:endParaRPr lang="pl-PL"/>
        </a:p>
      </dgm:t>
    </dgm:pt>
    <dgm:pt modelId="{12B533C3-4C69-4BCD-8586-6D57D6822D1D}">
      <dgm:prSet phldrT="[Tekst]" custT="1"/>
      <dgm:spPr/>
      <dgm:t>
        <a:bodyPr/>
        <a:lstStyle/>
        <a:p>
          <a:pPr algn="ctr"/>
          <a:r>
            <a:rPr lang="pl-PL" sz="2400" b="0" dirty="0" smtClean="0">
              <a:solidFill>
                <a:schemeClr val="tx1"/>
              </a:solidFill>
              <a:latin typeface="+mn-lt"/>
            </a:rPr>
            <a:t>Oznakowanie tablice informacyjno – promocyjne typu żagle </a:t>
          </a:r>
          <a:endParaRPr lang="pl-PL" sz="2400" b="0" dirty="0">
            <a:solidFill>
              <a:schemeClr val="tx1"/>
            </a:solidFill>
            <a:latin typeface="+mn-lt"/>
          </a:endParaRPr>
        </a:p>
      </dgm:t>
    </dgm:pt>
    <dgm:pt modelId="{4CEE3CEE-8652-44BE-BC71-A961D1A6BA60}" type="parTrans" cxnId="{99B88166-3E19-4D0E-AA6B-94550289915C}">
      <dgm:prSet/>
      <dgm:spPr/>
      <dgm:t>
        <a:bodyPr/>
        <a:lstStyle/>
        <a:p>
          <a:endParaRPr lang="pl-PL"/>
        </a:p>
      </dgm:t>
    </dgm:pt>
    <dgm:pt modelId="{79D9A463-DCE0-4B1A-8850-DDF168E176D6}" type="sibTrans" cxnId="{99B88166-3E19-4D0E-AA6B-94550289915C}">
      <dgm:prSet/>
      <dgm:spPr/>
      <dgm:t>
        <a:bodyPr/>
        <a:lstStyle/>
        <a:p>
          <a:endParaRPr lang="pl-PL"/>
        </a:p>
      </dgm:t>
    </dgm:pt>
    <dgm:pt modelId="{B73FD4C6-86C8-424C-B315-F4960C88B2D5}" type="pres">
      <dgm:prSet presAssocID="{170C2410-C5DB-4805-8720-4C4229ABA1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D304EC5-B60C-41D1-B6F0-0DDFF5C31163}" type="pres">
      <dgm:prSet presAssocID="{E9933033-FB81-4119-A14E-80D80EEDB097}" presName="parentText" presStyleLbl="node1" presStyleIdx="0" presStyleCnt="4" custScaleX="88000" custScaleY="64507" custLinFactNeighborY="-5769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AE1CF8-1106-4D22-814C-84DA1B346261}" type="pres">
      <dgm:prSet presAssocID="{3AF28908-745E-4C26-8A15-771E14114DA9}" presName="spacer" presStyleCnt="0"/>
      <dgm:spPr/>
    </dgm:pt>
    <dgm:pt modelId="{31574D34-3B62-4205-BF99-130B0A6E933A}" type="pres">
      <dgm:prSet presAssocID="{695CA3FC-9FB7-404C-993C-9B6F9897FD2C}" presName="parentText" presStyleLbl="node1" presStyleIdx="1" presStyleCnt="4" custScaleX="88000" custScaleY="76897" custLinFactNeighborY="2187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DE076A-C9C5-49FE-BE5D-80A3149854FE}" type="pres">
      <dgm:prSet presAssocID="{84E60352-F61E-4B66-AFFB-E6D1C598943C}" presName="spacer" presStyleCnt="0"/>
      <dgm:spPr/>
    </dgm:pt>
    <dgm:pt modelId="{53679761-3A56-4506-8764-5E57D099C833}" type="pres">
      <dgm:prSet presAssocID="{4E46CFF2-5262-404C-844F-FE87E123E01E}" presName="parentText" presStyleLbl="node1" presStyleIdx="2" presStyleCnt="4" custScaleX="88000" custScaleY="64606" custLinFactNeighborY="4711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F60DD5-C590-4B5B-9EBC-D4228DC32D53}" type="pres">
      <dgm:prSet presAssocID="{EF752B2C-0330-4262-91AE-3323963213E9}" presName="spacer" presStyleCnt="0"/>
      <dgm:spPr/>
    </dgm:pt>
    <dgm:pt modelId="{08A7E93D-B006-4B30-91FC-931A5DDDF22E}" type="pres">
      <dgm:prSet presAssocID="{12B533C3-4C69-4BCD-8586-6D57D6822D1D}" presName="parentText" presStyleLbl="node1" presStyleIdx="3" presStyleCnt="4" custScaleX="88000" custScaleY="64606" custLinFactNeighborY="7410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6E32AF0-4182-4D43-B9F4-0C59B67CBBB6}" type="presOf" srcId="{12B533C3-4C69-4BCD-8586-6D57D6822D1D}" destId="{08A7E93D-B006-4B30-91FC-931A5DDDF22E}" srcOrd="0" destOrd="0" presId="urn:microsoft.com/office/officeart/2005/8/layout/vList2"/>
    <dgm:cxn modelId="{CF0E93D8-EF0D-4B34-A4D4-FB4626CD96DA}" type="presOf" srcId="{4E46CFF2-5262-404C-844F-FE87E123E01E}" destId="{53679761-3A56-4506-8764-5E57D099C833}" srcOrd="0" destOrd="0" presId="urn:microsoft.com/office/officeart/2005/8/layout/vList2"/>
    <dgm:cxn modelId="{4F2E4F18-17F6-4A3D-981D-811339CE1587}" srcId="{170C2410-C5DB-4805-8720-4C4229ABA1CC}" destId="{E9933033-FB81-4119-A14E-80D80EEDB097}" srcOrd="0" destOrd="0" parTransId="{5EA26390-A40F-4674-897A-D74C412BEF0C}" sibTransId="{3AF28908-745E-4C26-8A15-771E14114DA9}"/>
    <dgm:cxn modelId="{39C685D9-09E6-43A4-9A97-625DEBBB86E0}" type="presOf" srcId="{E9933033-FB81-4119-A14E-80D80EEDB097}" destId="{BD304EC5-B60C-41D1-B6F0-0DDFF5C31163}" srcOrd="0" destOrd="0" presId="urn:microsoft.com/office/officeart/2005/8/layout/vList2"/>
    <dgm:cxn modelId="{3BFAE6A5-6DFB-4252-B2F5-1924AF66CDC5}" type="presOf" srcId="{170C2410-C5DB-4805-8720-4C4229ABA1CC}" destId="{B73FD4C6-86C8-424C-B315-F4960C88B2D5}" srcOrd="0" destOrd="0" presId="urn:microsoft.com/office/officeart/2005/8/layout/vList2"/>
    <dgm:cxn modelId="{D59BF587-F159-4571-85CD-1EB55C2DA15A}" type="presOf" srcId="{695CA3FC-9FB7-404C-993C-9B6F9897FD2C}" destId="{31574D34-3B62-4205-BF99-130B0A6E933A}" srcOrd="0" destOrd="0" presId="urn:microsoft.com/office/officeart/2005/8/layout/vList2"/>
    <dgm:cxn modelId="{4E44E22D-2EE9-495E-8CC8-71E111E16CAF}" srcId="{170C2410-C5DB-4805-8720-4C4229ABA1CC}" destId="{4E46CFF2-5262-404C-844F-FE87E123E01E}" srcOrd="2" destOrd="0" parTransId="{BA4B4D4E-956C-4827-BD10-12726DA43F1F}" sibTransId="{EF752B2C-0330-4262-91AE-3323963213E9}"/>
    <dgm:cxn modelId="{47059E84-8491-4EAC-8E39-071B11C0949B}" srcId="{170C2410-C5DB-4805-8720-4C4229ABA1CC}" destId="{695CA3FC-9FB7-404C-993C-9B6F9897FD2C}" srcOrd="1" destOrd="0" parTransId="{54DD005B-17C2-4543-99F1-0067CABF7077}" sibTransId="{84E60352-F61E-4B66-AFFB-E6D1C598943C}"/>
    <dgm:cxn modelId="{99B88166-3E19-4D0E-AA6B-94550289915C}" srcId="{170C2410-C5DB-4805-8720-4C4229ABA1CC}" destId="{12B533C3-4C69-4BCD-8586-6D57D6822D1D}" srcOrd="3" destOrd="0" parTransId="{4CEE3CEE-8652-44BE-BC71-A961D1A6BA60}" sibTransId="{79D9A463-DCE0-4B1A-8850-DDF168E176D6}"/>
    <dgm:cxn modelId="{D931A0EE-6D2B-436F-8634-6C71ECAACE71}" type="presParOf" srcId="{B73FD4C6-86C8-424C-B315-F4960C88B2D5}" destId="{BD304EC5-B60C-41D1-B6F0-0DDFF5C31163}" srcOrd="0" destOrd="0" presId="urn:microsoft.com/office/officeart/2005/8/layout/vList2"/>
    <dgm:cxn modelId="{CD33CE99-4051-4B0E-A9EB-A37C9A293098}" type="presParOf" srcId="{B73FD4C6-86C8-424C-B315-F4960C88B2D5}" destId="{5DAE1CF8-1106-4D22-814C-84DA1B346261}" srcOrd="1" destOrd="0" presId="urn:microsoft.com/office/officeart/2005/8/layout/vList2"/>
    <dgm:cxn modelId="{A0651A32-B0CA-4D9C-9107-BF04F0232A03}" type="presParOf" srcId="{B73FD4C6-86C8-424C-B315-F4960C88B2D5}" destId="{31574D34-3B62-4205-BF99-130B0A6E933A}" srcOrd="2" destOrd="0" presId="urn:microsoft.com/office/officeart/2005/8/layout/vList2"/>
    <dgm:cxn modelId="{D3306A30-ADBE-4913-AA3A-580A9D6099A6}" type="presParOf" srcId="{B73FD4C6-86C8-424C-B315-F4960C88B2D5}" destId="{B1DE076A-C9C5-49FE-BE5D-80A3149854FE}" srcOrd="3" destOrd="0" presId="urn:microsoft.com/office/officeart/2005/8/layout/vList2"/>
    <dgm:cxn modelId="{85DA3FD4-45E4-4CA5-BA1E-3EF3F0633C05}" type="presParOf" srcId="{B73FD4C6-86C8-424C-B315-F4960C88B2D5}" destId="{53679761-3A56-4506-8764-5E57D099C833}" srcOrd="4" destOrd="0" presId="urn:microsoft.com/office/officeart/2005/8/layout/vList2"/>
    <dgm:cxn modelId="{FA51A2B6-82EA-42C1-BDA3-D5F2872A2CC7}" type="presParOf" srcId="{B73FD4C6-86C8-424C-B315-F4960C88B2D5}" destId="{23F60DD5-C590-4B5B-9EBC-D4228DC32D53}" srcOrd="5" destOrd="0" presId="urn:microsoft.com/office/officeart/2005/8/layout/vList2"/>
    <dgm:cxn modelId="{6E10B3CF-3B9C-4C22-B566-F68F11FEBA31}" type="presParOf" srcId="{B73FD4C6-86C8-424C-B315-F4960C88B2D5}" destId="{08A7E93D-B006-4B30-91FC-931A5DDDF22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304EC5-B60C-41D1-B6F0-0DDFF5C31163}">
      <dsp:nvSpPr>
        <dsp:cNvPr id="0" name=""/>
        <dsp:cNvSpPr/>
      </dsp:nvSpPr>
      <dsp:spPr>
        <a:xfrm>
          <a:off x="432048" y="216024"/>
          <a:ext cx="6336703" cy="772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Objęcie zadań wskazanych w Projekcie uchwałą Zarządu Woj. Pomorskiego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216024"/>
        <a:ext cx="6336703" cy="772845"/>
      </dsp:txXfrm>
    </dsp:sp>
    <dsp:sp modelId="{31574D34-3B62-4205-BF99-130B0A6E933A}">
      <dsp:nvSpPr>
        <dsp:cNvPr id="0" name=""/>
        <dsp:cNvSpPr/>
      </dsp:nvSpPr>
      <dsp:spPr>
        <a:xfrm>
          <a:off x="432048" y="1224136"/>
          <a:ext cx="6336703" cy="921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Zgodność zakresu zadań inwestycyjnych            z kartami zadań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1224136"/>
        <a:ext cx="6336703" cy="921287"/>
      </dsp:txXfrm>
    </dsp:sp>
    <dsp:sp modelId="{53679761-3A56-4506-8764-5E57D099C833}">
      <dsp:nvSpPr>
        <dsp:cNvPr id="0" name=""/>
        <dsp:cNvSpPr/>
      </dsp:nvSpPr>
      <dsp:spPr>
        <a:xfrm>
          <a:off x="432048" y="2376264"/>
          <a:ext cx="6336703" cy="774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Spójność standardu zagospodarowania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2376264"/>
        <a:ext cx="6336703" cy="774031"/>
      </dsp:txXfrm>
    </dsp:sp>
    <dsp:sp modelId="{08A7E93D-B006-4B30-91FC-931A5DDDF22E}">
      <dsp:nvSpPr>
        <dsp:cNvPr id="0" name=""/>
        <dsp:cNvSpPr/>
      </dsp:nvSpPr>
      <dsp:spPr>
        <a:xfrm>
          <a:off x="432048" y="3384376"/>
          <a:ext cx="6336703" cy="774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Oznakowanie szlaku 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3384376"/>
        <a:ext cx="6336703" cy="7740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304EC5-B60C-41D1-B6F0-0DDFF5C31163}">
      <dsp:nvSpPr>
        <dsp:cNvPr id="0" name=""/>
        <dsp:cNvSpPr/>
      </dsp:nvSpPr>
      <dsp:spPr>
        <a:xfrm>
          <a:off x="432048" y="216024"/>
          <a:ext cx="6336703" cy="772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Objęcie zadań wskazanych w Projekcie uchwałą Zarządu Woj. Pomorskiego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216024"/>
        <a:ext cx="6336703" cy="772845"/>
      </dsp:txXfrm>
    </dsp:sp>
    <dsp:sp modelId="{31574D34-3B62-4205-BF99-130B0A6E933A}">
      <dsp:nvSpPr>
        <dsp:cNvPr id="0" name=""/>
        <dsp:cNvSpPr/>
      </dsp:nvSpPr>
      <dsp:spPr>
        <a:xfrm>
          <a:off x="432048" y="1224136"/>
          <a:ext cx="6336703" cy="9212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Zgodność zakresu zadań inwestycyjnych </a:t>
          </a:r>
          <a:br>
            <a:rPr lang="pl-PL" sz="2400" b="0" kern="1200" dirty="0" smtClean="0">
              <a:solidFill>
                <a:schemeClr val="tx1"/>
              </a:solidFill>
              <a:latin typeface="+mn-lt"/>
            </a:rPr>
          </a:b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z kartami zadań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1224136"/>
        <a:ext cx="6336703" cy="921287"/>
      </dsp:txXfrm>
    </dsp:sp>
    <dsp:sp modelId="{53679761-3A56-4506-8764-5E57D099C833}">
      <dsp:nvSpPr>
        <dsp:cNvPr id="0" name=""/>
        <dsp:cNvSpPr/>
      </dsp:nvSpPr>
      <dsp:spPr>
        <a:xfrm>
          <a:off x="432048" y="2376264"/>
          <a:ext cx="6336703" cy="774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Zapewnienie standardu, </a:t>
          </a:r>
          <a:r>
            <a:rPr lang="pl-PL" sz="2400" kern="1200" dirty="0" smtClean="0">
              <a:solidFill>
                <a:schemeClr val="tx1"/>
              </a:solidFill>
            </a:rPr>
            <a:t>funkcjonalności </a:t>
          </a:r>
          <a:br>
            <a:rPr lang="pl-PL" sz="2400" kern="1200" dirty="0" smtClean="0">
              <a:solidFill>
                <a:schemeClr val="tx1"/>
              </a:solidFill>
            </a:rPr>
          </a:br>
          <a:r>
            <a:rPr lang="pl-PL" sz="2400" kern="1200" dirty="0" smtClean="0">
              <a:solidFill>
                <a:schemeClr val="tx1"/>
              </a:solidFill>
            </a:rPr>
            <a:t>i użyteczności dla elementów zadań 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2376264"/>
        <a:ext cx="6336703" cy="774031"/>
      </dsp:txXfrm>
    </dsp:sp>
    <dsp:sp modelId="{08A7E93D-B006-4B30-91FC-931A5DDDF22E}">
      <dsp:nvSpPr>
        <dsp:cNvPr id="0" name=""/>
        <dsp:cNvSpPr/>
      </dsp:nvSpPr>
      <dsp:spPr>
        <a:xfrm>
          <a:off x="432048" y="3384376"/>
          <a:ext cx="6336703" cy="774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kern="1200" dirty="0" smtClean="0">
              <a:solidFill>
                <a:schemeClr val="tx1"/>
              </a:solidFill>
              <a:latin typeface="+mn-lt"/>
            </a:rPr>
            <a:t>Oznakowanie tablice informacyjno – promocyjne typu żagle </a:t>
          </a:r>
          <a:endParaRPr lang="pl-PL" sz="2400" b="0" kern="1200" dirty="0">
            <a:solidFill>
              <a:schemeClr val="tx1"/>
            </a:solidFill>
            <a:latin typeface="+mn-lt"/>
          </a:endParaRPr>
        </a:p>
      </dsp:txBody>
      <dsp:txXfrm>
        <a:off x="432048" y="3384376"/>
        <a:ext cx="6336703" cy="774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4" y="0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CB0233B-6D8A-441E-92CC-F2572842575D}" type="datetimeFigureOut">
              <a:rPr lang="pl-PL"/>
              <a:pPr>
                <a:defRPr/>
              </a:pPr>
              <a:t>2016-10-14</a:t>
            </a:fld>
            <a:endParaRPr lang="pl-PL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2209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4" y="9422209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D5F069-6F6B-4BC1-A0DB-CA108931C8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83949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424" y="0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711105"/>
            <a:ext cx="5335893" cy="446365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2209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424" y="9422209"/>
            <a:ext cx="2889108" cy="4949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C344D1C-B1BF-4ABB-BBFE-5BC942378F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73636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EB7B-9CF2-4914-B72A-08D45E68D8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ABFA2-4D4F-4607-BDAD-7B0A786BE9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B1833-A0BA-4745-8FDE-993C7DAB8BD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B4D3A-8FF6-4486-B6CF-2C7B5D0504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ytuł, tekst i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clip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48781-CA39-4296-92F4-13BC83A86E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B8731-FD34-49C0-9A60-6D92DA7541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877F1-923C-4F34-9E29-433C9DC2E4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E00D-97BB-4924-BC29-E7CA6FE462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F86F9-E194-4AA1-BE94-E0C358A006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1F859-6F53-420A-BBC6-06707D71B5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56420-2589-4F2D-B6DF-6CA2DB2EC6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3D20-2E6E-453F-9234-D5A897257D1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E4E68-2714-4171-BC4A-0A6D1ED6E4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8F8F-4EE7-4DA3-B0CA-06892EBAA2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 advClick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280DADF-32A8-4F9A-BCD1-9814A2FF66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ransition spd="slow" advClick="0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tytuł 2"/>
          <p:cNvSpPr>
            <a:spLocks/>
          </p:cNvSpPr>
          <p:nvPr/>
        </p:nvSpPr>
        <p:spPr bwMode="auto">
          <a:xfrm>
            <a:off x="1403648" y="1700809"/>
            <a:ext cx="6696744" cy="230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pl-PL" altLang="pl-PL" sz="3600" b="1" dirty="0" smtClean="0">
                <a:solidFill>
                  <a:srgbClr val="000000"/>
                </a:solidFill>
                <a:latin typeface="+mj-lt"/>
              </a:rPr>
              <a:t>Weryfikacja zgodności dokumentacji aplikacyjnej     z zakresem przedsięwzięcia strategicznego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endParaRPr lang="pl-PL" altLang="pl-PL" sz="3600" b="1" dirty="0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pl-PL" altLang="pl-PL" dirty="0" smtClean="0">
                <a:solidFill>
                  <a:srgbClr val="000000"/>
                </a:solidFill>
                <a:latin typeface="+mj-lt"/>
              </a:rPr>
              <a:t>Aneta Polsakiewicz </a:t>
            </a:r>
            <a:endParaRPr lang="pl-PL" altLang="pl-PL" dirty="0">
              <a:solidFill>
                <a:srgbClr val="000000"/>
              </a:solidFill>
              <a:latin typeface="+mj-lt"/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pl-PL" altLang="pl-PL" dirty="0">
                <a:solidFill>
                  <a:srgbClr val="000000"/>
                </a:solidFill>
                <a:latin typeface="+mj-lt"/>
              </a:rPr>
              <a:t>Departament Infrastruktury </a:t>
            </a:r>
            <a:r>
              <a:rPr lang="pl-PL" altLang="pl-PL" dirty="0" smtClean="0">
                <a:solidFill>
                  <a:srgbClr val="000000"/>
                </a:solidFill>
                <a:latin typeface="+mj-lt"/>
              </a:rPr>
              <a:t>UMWP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endParaRPr lang="pl-PL" altLang="pl-PL" sz="2000" dirty="0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endParaRPr lang="pl-PL" altLang="pl-PL" sz="2000" dirty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endParaRPr lang="pl-PL" altLang="pl-PL" sz="2400" dirty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endParaRPr lang="pl-PL" altLang="pl-PL" sz="2400" dirty="0"/>
          </a:p>
        </p:txBody>
      </p:sp>
      <p:pic>
        <p:nvPicPr>
          <p:cNvPr id="1026" name="Picture 2" descr="logo_POMORSKIE_k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301208"/>
            <a:ext cx="225901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 txBox="1">
            <a:spLocks/>
          </p:cNvSpPr>
          <p:nvPr/>
        </p:nvSpPr>
        <p:spPr bwMode="auto">
          <a:xfrm>
            <a:off x="3059113" y="101600"/>
            <a:ext cx="74517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pl-PL" altLang="pl-PL" sz="2800" dirty="0">
              <a:solidFill>
                <a:schemeClr val="bg1"/>
              </a:solidFill>
            </a:endParaRPr>
          </a:p>
        </p:txBody>
      </p:sp>
      <p:sp>
        <p:nvSpPr>
          <p:cNvPr id="12291" name="pole tekstowe 4"/>
          <p:cNvSpPr txBox="1">
            <a:spLocks noChangeArrowheads="1"/>
          </p:cNvSpPr>
          <p:nvPr/>
        </p:nvSpPr>
        <p:spPr bwMode="auto">
          <a:xfrm>
            <a:off x="252413" y="5084763"/>
            <a:ext cx="80835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sz="3200" dirty="0"/>
              <a:t> 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/>
          </p:nvPr>
        </p:nvSpPr>
        <p:spPr>
          <a:xfrm>
            <a:off x="384583" y="1196752"/>
            <a:ext cx="7931224" cy="4680520"/>
          </a:xfrm>
        </p:spPr>
        <p:txBody>
          <a:bodyPr/>
          <a:lstStyle/>
          <a:p>
            <a:pPr algn="ctr">
              <a:buNone/>
            </a:pPr>
            <a:endParaRPr lang="pl-PL" sz="2000" b="1" dirty="0" smtClean="0"/>
          </a:p>
          <a:p>
            <a:pPr algn="ctr">
              <a:buNone/>
            </a:pPr>
            <a:r>
              <a:rPr lang="pl-PL" sz="2000" b="1" dirty="0" smtClean="0">
                <a:latin typeface="+mj-lt"/>
              </a:rPr>
              <a:t>Załącznik nr 6 do Regulaminu konkursu przyjętego uchwałą </a:t>
            </a:r>
          </a:p>
          <a:p>
            <a:pPr algn="ctr">
              <a:buNone/>
            </a:pPr>
            <a:r>
              <a:rPr lang="pl-PL" sz="2000" b="1" dirty="0" smtClean="0">
                <a:latin typeface="+mj-lt"/>
              </a:rPr>
              <a:t>nr 942/171/16 Zarządu Województwa Pomorskiego z dnia         15 września 2016 roku – Wyciąg z kryteriów wyboru projektów w ramach Regionalnego Programu Operacyjnego Województwa Pomorskiego na lata 2014 - 2020</a:t>
            </a:r>
          </a:p>
          <a:p>
            <a:pPr algn="ctr">
              <a:buNone/>
            </a:pPr>
            <a:endParaRPr lang="pl-PL" sz="2000" b="1" dirty="0" smtClean="0"/>
          </a:p>
          <a:p>
            <a:pPr algn="ctr">
              <a:buNone/>
            </a:pPr>
            <a:r>
              <a:rPr lang="pl-PL" sz="2000" dirty="0" smtClean="0"/>
              <a:t>Ocena zgodności z przedsięwzięciem strategicznym to </a:t>
            </a:r>
            <a:r>
              <a:rPr lang="pl-PL" sz="2000" b="1" dirty="0" smtClean="0"/>
              <a:t>KRYTERIUM</a:t>
            </a:r>
          </a:p>
          <a:p>
            <a:pPr algn="ctr">
              <a:buNone/>
            </a:pPr>
            <a:r>
              <a:rPr lang="pl-PL" sz="2000" b="1" dirty="0" smtClean="0"/>
              <a:t> FORMALNE  - OBLIGATORYJNE.</a:t>
            </a:r>
          </a:p>
          <a:p>
            <a:pPr algn="just">
              <a:buNone/>
            </a:pPr>
            <a:endParaRPr lang="pl-PL" sz="2000" dirty="0" smtClean="0"/>
          </a:p>
          <a:p>
            <a:pPr algn="ctr">
              <a:buNone/>
            </a:pPr>
            <a:r>
              <a:rPr lang="pl-PL" sz="2000" dirty="0" smtClean="0"/>
              <a:t>Weryfikacji podlega zgodność projektu z ramami przedsięwzięcia</a:t>
            </a:r>
          </a:p>
          <a:p>
            <a:pPr algn="ctr">
              <a:buNone/>
            </a:pPr>
            <a:r>
              <a:rPr lang="pl-PL" sz="2000" dirty="0" smtClean="0"/>
              <a:t> strategicznego wymienionego we właściwym RPS. 	</a:t>
            </a:r>
          </a:p>
          <a:p>
            <a:pPr algn="just">
              <a:buNone/>
            </a:pPr>
            <a:endParaRPr lang="pl-PL" sz="2000" dirty="0" smtClean="0"/>
          </a:p>
          <a:p>
            <a:pPr algn="just">
              <a:buNone/>
            </a:pPr>
            <a:endParaRPr lang="pl-PL" sz="2000" b="1" dirty="0" smtClean="0"/>
          </a:p>
          <a:p>
            <a:pPr>
              <a:buNone/>
            </a:pPr>
            <a:endParaRPr lang="pl-PL" sz="2000" dirty="0" smtClean="0">
              <a:latin typeface="Calibri" pitchFamily="34" charset="0"/>
            </a:endParaRPr>
          </a:p>
          <a:p>
            <a:pPr>
              <a:buNone/>
            </a:pPr>
            <a:endParaRPr lang="pl-PL" sz="2000" dirty="0" smtClean="0">
              <a:latin typeface="Calibri" pitchFamily="34" charset="0"/>
            </a:endParaRPr>
          </a:p>
          <a:p>
            <a:pPr>
              <a:buNone/>
            </a:pPr>
            <a:endParaRPr lang="pl-PL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269670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55576" y="1052736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latin typeface="+mj-lt"/>
              </a:rPr>
              <a:t>4 elementy oceny projektu pod kątem zgodności z zakresem przedsięwzięcia</a:t>
            </a:r>
            <a:endParaRPr lang="pl-PL" sz="3200" b="1" dirty="0">
              <a:latin typeface="+mj-l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043608" y="2204864"/>
          <a:ext cx="72008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7" name="Picture 1" descr="C:\Users\apolsakiewicz\Desktop\ps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188640"/>
            <a:ext cx="1648073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67914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55576" y="1052736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latin typeface="+mj-lt"/>
              </a:rPr>
              <a:t>4 elementy oceny projektu pod kątem zgodności z zakresem przedsięwzięcia</a:t>
            </a:r>
            <a:endParaRPr lang="pl-PL" sz="3200" b="1" dirty="0">
              <a:latin typeface="+mj-l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043608" y="2204864"/>
          <a:ext cx="72008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 descr="C:\Users\apolsakiewicz\Desktop\z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116632"/>
            <a:ext cx="1299320" cy="764704"/>
          </a:xfrm>
          <a:prstGeom prst="rect">
            <a:avLst/>
          </a:prstGeom>
          <a:noFill/>
        </p:spPr>
      </p:pic>
      <p:pic>
        <p:nvPicPr>
          <p:cNvPr id="3074" name="Picture 2" descr="C:\Users\apolsakiewicz\Desktop\pz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116632"/>
            <a:ext cx="1375680" cy="720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67914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2339752" y="2060848"/>
            <a:ext cx="4320480" cy="150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>
              <a:defRPr/>
            </a:pPr>
            <a:r>
              <a:rPr lang="pl-PL" altLang="pl-PL" sz="3200" b="1" kern="0" dirty="0" smtClean="0">
                <a:solidFill>
                  <a:schemeClr val="tx1"/>
                </a:solidFill>
                <a:latin typeface="+mn-lt"/>
              </a:rPr>
              <a:t>  Dziękuję za uwagę</a:t>
            </a:r>
          </a:p>
        </p:txBody>
      </p:sp>
      <p:pic>
        <p:nvPicPr>
          <p:cNvPr id="7" name="Symbol zastępczy zawartości 6" descr="C:\Users\Marek\Downloads\znak_PSK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645024"/>
            <a:ext cx="122413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C:\Users\ekrajnik\AppData\Local\Microsoft\Windows\INetCache\Content.Outlook\PCZECWB5\ZG-Podstawow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356992"/>
            <a:ext cx="172819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C:\Users\ekrajnik\AppData\Local\Microsoft\Windows\INetCache\Content.Outlook\PCZECWB5\PZ-Podstawow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429000"/>
            <a:ext cx="15121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az 9" descr="PTR_2016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88224" y="3573016"/>
            <a:ext cx="1512168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082899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148</Words>
  <Application>Microsoft Office PowerPoint</Application>
  <PresentationFormat>Pokaz na ekranie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Projekt domyślny</vt:lpstr>
      <vt:lpstr>Slajd 1</vt:lpstr>
      <vt:lpstr>Slajd 2</vt:lpstr>
      <vt:lpstr>Slajd 3</vt:lpstr>
      <vt:lpstr>Slajd 4</vt:lpstr>
      <vt:lpstr>Slajd 5</vt:lpstr>
    </vt:vector>
  </TitlesOfParts>
  <Company>UMWP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apolsakiewicz</cp:lastModifiedBy>
  <cp:revision>366</cp:revision>
  <dcterms:created xsi:type="dcterms:W3CDTF">2008-01-08T07:52:50Z</dcterms:created>
  <dcterms:modified xsi:type="dcterms:W3CDTF">2016-10-14T05:46:11Z</dcterms:modified>
</cp:coreProperties>
</file>