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12" r:id="rId2"/>
    <p:sldId id="588" r:id="rId3"/>
    <p:sldId id="589" r:id="rId4"/>
    <p:sldId id="590" r:id="rId5"/>
    <p:sldId id="591" r:id="rId6"/>
    <p:sldId id="593" r:id="rId7"/>
    <p:sldId id="592" r:id="rId8"/>
    <p:sldId id="595" r:id="rId9"/>
    <p:sldId id="594" r:id="rId10"/>
    <p:sldId id="580" r:id="rId11"/>
  </p:sldIdLst>
  <p:sldSz cx="9144000" cy="6858000" type="screen4x3"/>
  <p:notesSz cx="6800850" cy="99314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99"/>
    <a:srgbClr val="003399"/>
    <a:srgbClr val="FF9900"/>
    <a:srgbClr val="9900CC"/>
    <a:srgbClr val="9900FF"/>
    <a:srgbClr val="0099CC"/>
    <a:srgbClr val="0066CC"/>
    <a:srgbClr val="66CCFF"/>
    <a:srgbClr val="33CCFF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3" autoAdjust="0"/>
    <p:restoredTop sz="86747" autoAdjust="0"/>
  </p:normalViewPr>
  <p:slideViewPr>
    <p:cSldViewPr>
      <p:cViewPr>
        <p:scale>
          <a:sx n="85" d="100"/>
          <a:sy n="85" d="100"/>
        </p:scale>
        <p:origin x="-708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8" cy="495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27" tIns="46113" rIns="92227" bIns="461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075" y="0"/>
            <a:ext cx="2946188" cy="495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27" tIns="46113" rIns="92227" bIns="461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B0233B-6D8A-441E-92CC-F2572842575D}" type="datetimeFigureOut">
              <a:rPr lang="pl-PL"/>
              <a:pPr>
                <a:defRPr/>
              </a:pPr>
              <a:t>2016-10-14</a:t>
            </a:fld>
            <a:endParaRPr lang="pl-PL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273"/>
            <a:ext cx="2946188" cy="495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27" tIns="46113" rIns="92227" bIns="461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075" y="9434273"/>
            <a:ext cx="2946188" cy="495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27" tIns="46113" rIns="92227" bIns="461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7D5F069-6F6B-4BC1-A0DB-CA108931C8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8394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8" cy="495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27" tIns="46113" rIns="92227" bIns="461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75" y="0"/>
            <a:ext cx="2946188" cy="495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27" tIns="46113" rIns="92227" bIns="461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72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7137"/>
            <a:ext cx="5441315" cy="44693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27" tIns="46113" rIns="92227" bIns="46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273"/>
            <a:ext cx="2946188" cy="495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27" tIns="46113" rIns="92227" bIns="461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75" y="9434273"/>
            <a:ext cx="2946188" cy="495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27" tIns="46113" rIns="92227" bIns="461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C344D1C-B1BF-4ABB-BBFE-5BC942378F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73636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EB7B-9CF2-4914-B72A-08D45E68D8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BFA2-4D4F-4607-BDAD-7B0A786BE9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B1833-A0BA-4745-8FDE-993C7DAB8B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B4D3A-8FF6-4486-B6CF-2C7B5D0504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8781-CA39-4296-92F4-13BC83A86E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B8731-FD34-49C0-9A60-6D92DA7541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77F1-923C-4F34-9E29-433C9DC2E4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E00D-97BB-4924-BC29-E7CA6FE462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F86F9-E194-4AA1-BE94-E0C358A006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1F859-6F53-420A-BBC6-06707D71B5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6420-2589-4F2D-B6DF-6CA2DB2EC6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B3D20-2E6E-453F-9234-D5A897257D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4E68-2714-4171-BC4A-0A6D1ED6E4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E8F8F-4EE7-4DA3-B0CA-06892EBAA2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280DADF-32A8-4F9A-BCD1-9814A2FF66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ransition spd="slow" advClick="0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POMORSKIE_k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941167"/>
            <a:ext cx="2714423" cy="1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484368" cy="1440160"/>
          </a:xfrm>
        </p:spPr>
        <p:txBody>
          <a:bodyPr/>
          <a:lstStyle/>
          <a:p>
            <a:r>
              <a:rPr lang="pl-PL" altLang="pl-PL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pl-PL" altLang="pl-PL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pl-PL" altLang="pl-PL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pl-PL" altLang="pl-PL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pl-PL" altLang="pl-PL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pl-PL" altLang="pl-PL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pl-PL" altLang="pl-PL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pl-PL" altLang="pl-PL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pl-PL" altLang="pl-PL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pl-PL" altLang="pl-PL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pl-PL" altLang="pl-PL" sz="4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O</a:t>
            </a:r>
            <a:r>
              <a:rPr lang="pl-PL" altLang="pl-PL" sz="48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znakowanie szlaków turystycznych </a:t>
            </a:r>
            <a:r>
              <a:rPr lang="pl-PL" altLang="pl-PL" sz="36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pl-PL" altLang="pl-PL" sz="36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pl-PL" altLang="pl-PL" sz="3600" b="1" dirty="0" smtClean="0">
                <a:latin typeface="+mn-lt"/>
              </a:rPr>
              <a:t> </a:t>
            </a:r>
            <a:br>
              <a:rPr lang="pl-PL" altLang="pl-PL" sz="3600" b="1" dirty="0" smtClean="0">
                <a:latin typeface="+mn-lt"/>
              </a:rPr>
            </a:br>
            <a:r>
              <a:rPr lang="pl-PL" altLang="pl-PL" sz="1600" dirty="0" smtClean="0">
                <a:latin typeface="+mn-lt"/>
              </a:rPr>
              <a:t/>
            </a:r>
            <a:br>
              <a:rPr lang="pl-PL" altLang="pl-PL" sz="1600" dirty="0" smtClean="0">
                <a:latin typeface="+mn-lt"/>
              </a:rPr>
            </a:br>
            <a:r>
              <a:rPr lang="pl-PL" altLang="pl-PL" sz="1800" dirty="0" smtClean="0">
                <a:latin typeface="+mn-lt"/>
              </a:rPr>
              <a:t/>
            </a:r>
            <a:br>
              <a:rPr lang="pl-PL" altLang="pl-PL" sz="1800" dirty="0" smtClean="0">
                <a:latin typeface="+mn-lt"/>
              </a:rPr>
            </a:br>
            <a:r>
              <a:rPr lang="pl-PL" altLang="pl-PL" sz="1800" dirty="0" smtClean="0">
                <a:latin typeface="+mn-lt"/>
              </a:rPr>
              <a:t/>
            </a:r>
            <a:br>
              <a:rPr lang="pl-PL" altLang="pl-PL" sz="1800" dirty="0" smtClean="0">
                <a:latin typeface="+mn-lt"/>
              </a:rPr>
            </a:br>
            <a:r>
              <a:rPr lang="pl-PL" altLang="pl-PL" sz="1800" dirty="0" smtClean="0">
                <a:latin typeface="Calibri" pitchFamily="34" charset="0"/>
              </a:rPr>
              <a:t/>
            </a:r>
            <a:br>
              <a:rPr lang="pl-PL" altLang="pl-PL" sz="1800" dirty="0" smtClean="0">
                <a:latin typeface="Calibri" pitchFamily="34" charset="0"/>
              </a:rPr>
            </a:br>
            <a:r>
              <a:rPr lang="pl-PL" altLang="pl-PL" sz="1800" dirty="0" smtClean="0">
                <a:latin typeface="Calibri" pitchFamily="34" charset="0"/>
              </a:rPr>
              <a:t/>
            </a:r>
            <a:br>
              <a:rPr lang="pl-PL" altLang="pl-PL" sz="1800" dirty="0" smtClean="0">
                <a:latin typeface="Calibri" pitchFamily="34" charset="0"/>
              </a:rPr>
            </a:br>
            <a:endParaRPr lang="pl-PL" altLang="pl-PL" sz="4000" b="1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2339752" y="2060848"/>
            <a:ext cx="4320480" cy="150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pl-PL" altLang="pl-PL" sz="3200" b="1" kern="0" dirty="0" smtClean="0">
                <a:solidFill>
                  <a:schemeClr val="tx1"/>
                </a:solidFill>
                <a:latin typeface="+mn-lt"/>
              </a:rPr>
              <a:t>  Dziękuję za uwagę</a:t>
            </a:r>
          </a:p>
        </p:txBody>
      </p:sp>
      <p:pic>
        <p:nvPicPr>
          <p:cNvPr id="7" name="Symbol zastępczy zawartości 6" descr="C:\Users\Marek\Downloads\znak_PS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45024"/>
            <a:ext cx="122413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Users\ekrajnik\AppData\Local\Microsoft\Windows\INetCache\Content.Outlook\PCZECWB5\ZG-Podstawow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356992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C:\Users\ekrajnik\AppData\Local\Microsoft\Windows\INetCache\Content.Outlook\PCZECWB5\PZ-Podstawow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PTR_201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88224" y="3573016"/>
            <a:ext cx="1512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828990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/>
          </p:cNvSpPr>
          <p:nvPr/>
        </p:nvSpPr>
        <p:spPr bwMode="auto">
          <a:xfrm>
            <a:off x="2989263" y="-169863"/>
            <a:ext cx="662463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altLang="pl-PL" sz="2800" dirty="0" smtClean="0">
                <a:solidFill>
                  <a:schemeClr val="bg1"/>
                </a:solidFill>
              </a:rPr>
              <a:t>SYSTEM OZNAKOWANIA PSK</a:t>
            </a:r>
            <a:endParaRPr lang="pl-PL" altLang="pl-PL" sz="28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3152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39552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>
                <a:latin typeface="+mn-lt"/>
              </a:rPr>
              <a:t>Oznakowanie wodne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421306"/>
      </p:ext>
    </p:extLst>
  </p:cSld>
  <p:clrMapOvr>
    <a:masterClrMapping/>
  </p:clrMapOvr>
  <p:transition spd="slow" advClick="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63627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539552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>
                <a:latin typeface="+mj-lt"/>
              </a:rPr>
              <a:t>Oznakowanie drogowe</a:t>
            </a:r>
            <a:endParaRPr lang="pl-PL" dirty="0">
              <a:latin typeface="+mj-lt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6753648" cy="33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>
            <a:spLocks/>
          </p:cNvSpPr>
          <p:nvPr/>
        </p:nvSpPr>
        <p:spPr bwMode="auto">
          <a:xfrm>
            <a:off x="2989263" y="-169863"/>
            <a:ext cx="662463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altLang="pl-PL" sz="2800" dirty="0" smtClean="0">
                <a:solidFill>
                  <a:schemeClr val="bg1"/>
                </a:solidFill>
              </a:rPr>
              <a:t>SYSTEM OZNAKOWANIA PSK</a:t>
            </a:r>
            <a:endParaRPr lang="pl-PL" alt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46820"/>
      </p:ext>
    </p:extLst>
  </p:cSld>
  <p:clrMapOvr>
    <a:masterClrMapping/>
  </p:clrMapOvr>
  <p:transition spd="slow" advClick="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9034"/>
            <a:ext cx="7706472" cy="505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>
            <a:spLocks/>
          </p:cNvSpPr>
          <p:nvPr/>
        </p:nvSpPr>
        <p:spPr bwMode="auto">
          <a:xfrm>
            <a:off x="2989263" y="-169863"/>
            <a:ext cx="662463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altLang="pl-PL" sz="2800" dirty="0" smtClean="0">
                <a:solidFill>
                  <a:schemeClr val="bg1"/>
                </a:solidFill>
              </a:rPr>
              <a:t>SYSTEM OZNAKOWANIA PSK</a:t>
            </a:r>
            <a:endParaRPr lang="pl-PL" altLang="pl-PL" sz="2800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9552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>
                <a:latin typeface="+mj-lt"/>
              </a:rPr>
              <a:t>Tablice informacyjno - promocyjne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106237"/>
      </p:ext>
    </p:extLst>
  </p:cSld>
  <p:clrMapOvr>
    <a:masterClrMapping/>
  </p:clrMapOvr>
  <p:transition spd="slow" advClick="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1"/>
          <p:cNvSpPr>
            <a:spLocks noChangeArrowheads="1"/>
          </p:cNvSpPr>
          <p:nvPr/>
        </p:nvSpPr>
        <p:spPr bwMode="auto">
          <a:xfrm>
            <a:off x="251519" y="1079534"/>
            <a:ext cx="8784977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•"/>
            </a:pPr>
            <a:r>
              <a:rPr lang="pl-PL" altLang="pl-PL" sz="2000" dirty="0"/>
              <a:t>Koncepcja oznakowania szlaków kajakowych </a:t>
            </a:r>
            <a:endParaRPr lang="pl-PL" altLang="pl-PL" sz="2000" dirty="0" smtClean="0"/>
          </a:p>
          <a:p>
            <a:pPr marL="285750" indent="-285750">
              <a:spcBef>
                <a:spcPts val="600"/>
              </a:spcBef>
              <a:buFontTx/>
              <a:buChar char="•"/>
            </a:pPr>
            <a:r>
              <a:rPr lang="pl-PL" altLang="pl-PL" sz="2000" dirty="0" smtClean="0"/>
              <a:t>Spójność oznakowania z zakresem zadań inwestycyjnych – </a:t>
            </a:r>
            <a:r>
              <a:rPr lang="pl-PL" altLang="pl-PL" sz="2000" i="1" dirty="0" smtClean="0"/>
              <a:t>aktualizacja październik 2016 </a:t>
            </a:r>
          </a:p>
          <a:p>
            <a:pPr>
              <a:spcBef>
                <a:spcPts val="600"/>
              </a:spcBef>
            </a:pPr>
            <a:r>
              <a:rPr lang="pl-PL" altLang="pl-PL" sz="2000" i="1" dirty="0"/>
              <a:t>	</a:t>
            </a:r>
            <a:r>
              <a:rPr lang="pl-PL" altLang="pl-PL" sz="2000" i="1" dirty="0" smtClean="0"/>
              <a:t>(zestawienie dla partnerstwa, karty znaku) </a:t>
            </a:r>
          </a:p>
          <a:p>
            <a:pPr marL="285750" indent="-285750">
              <a:spcBef>
                <a:spcPts val="600"/>
              </a:spcBef>
              <a:buFontTx/>
              <a:buChar char="•"/>
            </a:pPr>
            <a:r>
              <a:rPr lang="pl-PL" altLang="pl-PL" sz="2000" dirty="0" smtClean="0"/>
              <a:t>Dysponowanie nieruchomością  na posadowienie oznakowania</a:t>
            </a:r>
          </a:p>
          <a:p>
            <a:pPr marL="285750" indent="-285750">
              <a:spcBef>
                <a:spcPts val="600"/>
              </a:spcBef>
              <a:buFontTx/>
              <a:buChar char="•"/>
            </a:pPr>
            <a:r>
              <a:rPr lang="pl-PL" altLang="pl-PL" sz="2000" dirty="0" smtClean="0"/>
              <a:t>„Ślad GPS” szlaku</a:t>
            </a:r>
          </a:p>
          <a:p>
            <a:pPr marL="285750" indent="-285750">
              <a:spcBef>
                <a:spcPts val="600"/>
              </a:spcBef>
              <a:buFontTx/>
              <a:buChar char="•"/>
            </a:pPr>
            <a:r>
              <a:rPr lang="pl-PL" altLang="pl-PL" sz="2000" dirty="0" smtClean="0"/>
              <a:t>Grafika znaku (wodnego, drogowego) – </a:t>
            </a:r>
            <a:r>
              <a:rPr lang="pl-PL" altLang="pl-PL" sz="2000" i="1" dirty="0" smtClean="0"/>
              <a:t>aktualizacja I kw. 2017</a:t>
            </a:r>
          </a:p>
          <a:p>
            <a:pPr marL="285750" indent="-285750">
              <a:spcBef>
                <a:spcPts val="600"/>
              </a:spcBef>
              <a:buFontTx/>
              <a:buChar char="•"/>
            </a:pPr>
            <a:r>
              <a:rPr lang="pl-PL" altLang="pl-PL" sz="2000" dirty="0" smtClean="0"/>
              <a:t>Projekty graficzne tablic informacyjno – </a:t>
            </a:r>
            <a:r>
              <a:rPr lang="pl-PL" altLang="pl-PL" sz="2000" dirty="0"/>
              <a:t>promocyjnych  – </a:t>
            </a:r>
            <a:r>
              <a:rPr lang="pl-PL" altLang="pl-PL" sz="2000" i="1" dirty="0"/>
              <a:t>aktualizacja I kw. 2017</a:t>
            </a:r>
          </a:p>
          <a:p>
            <a:pPr>
              <a:spcBef>
                <a:spcPts val="600"/>
              </a:spcBef>
            </a:pPr>
            <a:endParaRPr lang="pl-PL" altLang="pl-PL" sz="2000" dirty="0" smtClean="0"/>
          </a:p>
          <a:p>
            <a:pPr marL="285750" indent="-285750">
              <a:spcBef>
                <a:spcPts val="600"/>
              </a:spcBef>
              <a:buFontTx/>
              <a:buChar char="•"/>
            </a:pPr>
            <a:endParaRPr lang="pl-PL" altLang="pl-PL" sz="2000" i="1" dirty="0" smtClean="0"/>
          </a:p>
          <a:p>
            <a:pPr>
              <a:spcBef>
                <a:spcPts val="600"/>
              </a:spcBef>
            </a:pPr>
            <a:endParaRPr lang="pl-PL" sz="2000" dirty="0" smtClean="0"/>
          </a:p>
        </p:txBody>
      </p:sp>
      <p:pic>
        <p:nvPicPr>
          <p:cNvPr id="11" name="Picture 2" descr="C:\Documents and Settings\rafał\Pulpit\liw 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293095"/>
            <a:ext cx="3600523" cy="234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1"/>
          <p:cNvSpPr>
            <a:spLocks/>
          </p:cNvSpPr>
          <p:nvPr/>
        </p:nvSpPr>
        <p:spPr bwMode="auto">
          <a:xfrm>
            <a:off x="2989263" y="-169863"/>
            <a:ext cx="662463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altLang="pl-PL" sz="2800" dirty="0" smtClean="0">
                <a:solidFill>
                  <a:schemeClr val="bg1"/>
                </a:solidFill>
              </a:rPr>
              <a:t>SYSTEM OZNAKOWANIA PSK</a:t>
            </a:r>
            <a:endParaRPr lang="pl-PL" alt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09433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/>
          </p:cNvSpPr>
          <p:nvPr/>
        </p:nvSpPr>
        <p:spPr bwMode="auto">
          <a:xfrm>
            <a:off x="2989263" y="-169863"/>
            <a:ext cx="662463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altLang="pl-PL" sz="2800" dirty="0" smtClean="0">
                <a:solidFill>
                  <a:schemeClr val="bg1"/>
                </a:solidFill>
              </a:rPr>
              <a:t>SYSTEM OZNAKOWANIA </a:t>
            </a:r>
            <a:r>
              <a:rPr lang="pl-PL" altLang="pl-PL" sz="2800" dirty="0" err="1" smtClean="0">
                <a:solidFill>
                  <a:schemeClr val="bg1"/>
                </a:solidFill>
              </a:rPr>
              <a:t>PŻiZG</a:t>
            </a:r>
            <a:endParaRPr lang="pl-PL" altLang="pl-PL" sz="2800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9552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>
                <a:latin typeface="+mj-lt"/>
              </a:rPr>
              <a:t>Tablice informacyjno - promocyjne</a:t>
            </a:r>
            <a:endParaRPr lang="pl-PL" dirty="0">
              <a:latin typeface="+mj-lt"/>
            </a:endParaRPr>
          </a:p>
        </p:txBody>
      </p:sp>
      <p:pic>
        <p:nvPicPr>
          <p:cNvPr id="3075" name="Picture 3" descr="IMG_0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257223" cy="432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1"/>
            <a:ext cx="3599639" cy="432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318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/>
          </p:cNvSpPr>
          <p:nvPr/>
        </p:nvSpPr>
        <p:spPr bwMode="auto">
          <a:xfrm>
            <a:off x="2989263" y="-169863"/>
            <a:ext cx="662463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altLang="pl-PL" sz="2800" dirty="0" smtClean="0">
                <a:solidFill>
                  <a:schemeClr val="bg1"/>
                </a:solidFill>
              </a:rPr>
              <a:t>SYSTEM OZNAKOWANIA </a:t>
            </a:r>
            <a:r>
              <a:rPr lang="pl-PL" altLang="pl-PL" sz="2800" dirty="0" err="1" smtClean="0">
                <a:solidFill>
                  <a:schemeClr val="bg1"/>
                </a:solidFill>
              </a:rPr>
              <a:t>PŻiZG</a:t>
            </a:r>
            <a:endParaRPr lang="pl-PL" altLang="pl-PL" sz="2800" dirty="0">
              <a:solidFill>
                <a:schemeClr val="bg1"/>
              </a:solidFill>
            </a:endParaRPr>
          </a:p>
        </p:txBody>
      </p:sp>
      <p:sp>
        <p:nvSpPr>
          <p:cNvPr id="5" name="Prostokąt 1"/>
          <p:cNvSpPr>
            <a:spLocks noChangeArrowheads="1"/>
          </p:cNvSpPr>
          <p:nvPr/>
        </p:nvSpPr>
        <p:spPr bwMode="auto">
          <a:xfrm>
            <a:off x="251519" y="1079534"/>
            <a:ext cx="87849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•"/>
            </a:pPr>
            <a:r>
              <a:rPr lang="pl-PL" altLang="pl-PL" sz="2000" dirty="0"/>
              <a:t>Projekt oznakowania portów i przystani żeglarskich dla potrzeb realizacji przedsięwzięcia strategicznego „Rozwój oferty turystyki wodnej w obszarze </a:t>
            </a:r>
            <a:r>
              <a:rPr lang="pl-PL" altLang="pl-PL" sz="2000" dirty="0" smtClean="0"/>
              <a:t>Pętli </a:t>
            </a:r>
            <a:r>
              <a:rPr lang="pl-PL" altLang="pl-PL" sz="2000" dirty="0"/>
              <a:t>Żuławskiej i Zatoki Gdańskiej</a:t>
            </a:r>
            <a:r>
              <a:rPr lang="pl-PL" altLang="pl-PL" sz="2000" dirty="0" smtClean="0"/>
              <a:t>”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altLang="pl-PL" sz="2000" dirty="0" smtClean="0"/>
              <a:t>20 lokalizacji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altLang="pl-PL" sz="2000" dirty="0" smtClean="0"/>
              <a:t>Dokumentacja techniczna – 15 listopada br.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altLang="pl-PL" sz="2000" dirty="0" smtClean="0"/>
              <a:t>Projekty graficzne – 15 grudnia br. </a:t>
            </a:r>
            <a:endParaRPr lang="pl-PL" altLang="pl-PL" sz="2000" i="1" dirty="0" smtClean="0"/>
          </a:p>
          <a:p>
            <a:pPr>
              <a:spcBef>
                <a:spcPts val="600"/>
              </a:spcBef>
            </a:pPr>
            <a:endParaRPr lang="pl-PL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365125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9407322"/>
      </p:ext>
    </p:extLst>
  </p:cSld>
  <p:clrMapOvr>
    <a:masterClrMapping/>
  </p:clrMapOvr>
  <p:transition spd="slow" advClick="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POMORSKIE_k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941167"/>
            <a:ext cx="2714423" cy="1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454142" y="252523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pl-PL" sz="4800" b="1" kern="0" dirty="0" smtClean="0"/>
              <a:t>Harmonogram  </a:t>
            </a:r>
            <a:br>
              <a:rPr lang="pl-PL" sz="4800" b="1" kern="0" dirty="0" smtClean="0"/>
            </a:br>
            <a:r>
              <a:rPr lang="pl-PL" sz="4800" b="1" kern="0" dirty="0" smtClean="0"/>
              <a:t>planowane działania</a:t>
            </a:r>
            <a:endParaRPr lang="pl-PL" sz="4800" b="1" kern="0" dirty="0"/>
          </a:p>
        </p:txBody>
      </p:sp>
    </p:spTree>
    <p:extLst>
      <p:ext uri="{BB962C8B-B14F-4D97-AF65-F5344CB8AC3E}">
        <p14:creationId xmlns:p14="http://schemas.microsoft.com/office/powerpoint/2010/main" xmlns="" val="374606813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2178355"/>
              </p:ext>
            </p:extLst>
          </p:nvPr>
        </p:nvGraphicFramePr>
        <p:xfrm>
          <a:off x="251520" y="1484784"/>
          <a:ext cx="8712968" cy="4728732"/>
        </p:xfrm>
        <a:graphic>
          <a:graphicData uri="http://schemas.openxmlformats.org/drawingml/2006/table">
            <a:tbl>
              <a:tblPr/>
              <a:tblGrid>
                <a:gridCol w="488051"/>
                <a:gridCol w="5200581"/>
                <a:gridCol w="3024336"/>
              </a:tblGrid>
              <a:tr h="32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Lp.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Główne zadania / etapy</a:t>
                      </a:r>
                      <a:endParaRPr kumimoji="0" lang="pl-PL" alt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Termin realizacji </a:t>
                      </a:r>
                      <a:endParaRPr kumimoji="0" lang="pl-PL" alt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  <a:tr h="50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1. 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Analiza i wytyczne środowiskowe PSK </a:t>
                      </a: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Wrzesień 2016</a:t>
                      </a: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2. 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Konsultacje Lider promocji  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 października 2016</a:t>
                      </a: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Wybór Lidera promocji (porozumienia) 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 grudnia 2016</a:t>
                      </a: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Nabór wniosków dla Działania 8.4 RPO WP 2014 - 2020</a:t>
                      </a: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 grudzień 2016  - 9 stycznia 2017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Podpisanie porozumienia o współpracy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Partner wiodący / partner z WP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altLang="pl-PL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Współpraca przy realizacji projektu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altLang="pl-PL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Monitorowanie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altLang="pl-PL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Konsultacje techniczne (standard, funkcjonalność)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altLang="pl-PL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Produkt turystyczny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altLang="pl-PL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Oznakowanie </a:t>
                      </a: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Luty 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Podpisanie porozumienia o współpracy Lider promocji z WP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- Kampania promocyjna </a:t>
                      </a: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Luty 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2017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ytuł 1"/>
          <p:cNvSpPr>
            <a:spLocks/>
          </p:cNvSpPr>
          <p:nvPr/>
        </p:nvSpPr>
        <p:spPr bwMode="auto">
          <a:xfrm>
            <a:off x="2989263" y="-169863"/>
            <a:ext cx="662463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altLang="pl-PL" sz="2800" dirty="0" smtClean="0">
                <a:solidFill>
                  <a:schemeClr val="bg1"/>
                </a:solidFill>
              </a:rPr>
              <a:t>HARMONOGRAM </a:t>
            </a:r>
            <a:endParaRPr lang="pl-PL" alt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693210"/>
      </p:ext>
    </p:extLst>
  </p:cSld>
  <p:clrMapOvr>
    <a:masterClrMapping/>
  </p:clrMapOvr>
  <p:transition spd="slow" advClick="0">
    <p:pull/>
  </p:transition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4133</TotalTime>
  <Words>190</Words>
  <Application>Microsoft Office PowerPoint</Application>
  <PresentationFormat>Pokaz na ekranie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Projekt domyślny</vt:lpstr>
      <vt:lpstr>     Oznakowanie szlaków turystycznych        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Company>UMWP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 dpi</dc:title>
  <dc:creator>Stawiński Arkadiusz</dc:creator>
  <cp:lastModifiedBy>rwasil</cp:lastModifiedBy>
  <cp:revision>345</cp:revision>
  <dcterms:created xsi:type="dcterms:W3CDTF">2008-01-08T07:52:50Z</dcterms:created>
  <dcterms:modified xsi:type="dcterms:W3CDTF">2016-10-14T05:54:18Z</dcterms:modified>
</cp:coreProperties>
</file>