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575" r:id="rId3"/>
    <p:sldId id="573" r:id="rId4"/>
    <p:sldId id="323" r:id="rId5"/>
    <p:sldId id="351" r:id="rId6"/>
    <p:sldId id="349" r:id="rId7"/>
    <p:sldId id="348" r:id="rId8"/>
    <p:sldId id="355" r:id="rId9"/>
    <p:sldId id="572" r:id="rId10"/>
    <p:sldId id="353" r:id="rId11"/>
    <p:sldId id="281" r:id="rId12"/>
    <p:sldId id="574" r:id="rId13"/>
    <p:sldId id="436" r:id="rId14"/>
    <p:sldId id="576" r:id="rId15"/>
    <p:sldId id="291" r:id="rId16"/>
    <p:sldId id="295" r:id="rId17"/>
    <p:sldId id="296" r:id="rId18"/>
    <p:sldId id="302" r:id="rId19"/>
    <p:sldId id="289" r:id="rId20"/>
    <p:sldId id="257" r:id="rId21"/>
    <p:sldId id="258" r:id="rId22"/>
    <p:sldId id="262" r:id="rId23"/>
    <p:sldId id="263" r:id="rId24"/>
    <p:sldId id="265" r:id="rId25"/>
    <p:sldId id="266" r:id="rId26"/>
    <p:sldId id="267" r:id="rId27"/>
    <p:sldId id="268" r:id="rId28"/>
    <p:sldId id="269" r:id="rId29"/>
    <p:sldId id="270" r:id="rId30"/>
    <p:sldId id="259" r:id="rId31"/>
    <p:sldId id="577" r:id="rId32"/>
    <p:sldId id="578" r:id="rId33"/>
    <p:sldId id="272" r:id="rId3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65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8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39945746447333"/>
          <c:y val="0.14124044041735992"/>
          <c:w val="0.54797003032990299"/>
          <c:h val="0.7728502909746011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53-4A49-8F52-32676E08D7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53-4A49-8F52-32676E08D7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653-4A49-8F52-32676E08D7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653-4A49-8F52-32676E08D7C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653-4A49-8F52-32676E08D7C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653-4A49-8F52-32676E08D7C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653-4A49-8F52-32676E08D7C5}"/>
              </c:ext>
            </c:extLst>
          </c:dPt>
          <c:dLbls>
            <c:dLbl>
              <c:idx val="0"/>
              <c:layout>
                <c:manualLayout>
                  <c:x val="-0.14206342190881638"/>
                  <c:y val="-0.2271177034111784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E5D95FD9-BEB1-40E0-892E-77FD0454F800}" type="CATEGORYNAME">
                      <a:rPr lang="en-US" smtClean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>
                        <a:defRPr sz="1600"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[NAZWA KATEGORII]</a:t>
                    </a:fld>
                    <a:r>
                      <a:rPr lang="en-US" baseline="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C5817CFC-836D-43F2-B460-65DCB991A45C}" type="PERCENTAGE">
                      <a:rPr lang="en-US" baseline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>
                        <a:defRPr sz="1600"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[PROCENTOWE]</a:t>
                    </a:fld>
                    <a:endParaRPr lang="en-US" baseline="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1569"/>
                        <a:gd name="adj2" fmla="val 139054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653-4A49-8F52-32676E08D7C5}"/>
                </c:ext>
              </c:extLst>
            </c:dLbl>
            <c:dLbl>
              <c:idx val="1"/>
              <c:layout>
                <c:manualLayout>
                  <c:x val="-0.14938023775374323"/>
                  <c:y val="-7.661239173598299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53-4A49-8F52-32676E08D7C5}"/>
                </c:ext>
              </c:extLst>
            </c:dLbl>
            <c:dLbl>
              <c:idx val="2"/>
              <c:layout>
                <c:manualLayout>
                  <c:x val="-2.6704816404387238E-2"/>
                  <c:y val="3.992869426881746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653-4A49-8F52-32676E08D7C5}"/>
                </c:ext>
              </c:extLst>
            </c:dLbl>
            <c:dLbl>
              <c:idx val="3"/>
              <c:layout>
                <c:manualLayout>
                  <c:x val="-1.1444921316165969E-2"/>
                  <c:y val="2.281639672503861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653-4A49-8F52-32676E08D7C5}"/>
                </c:ext>
              </c:extLst>
            </c:dLbl>
            <c:dLbl>
              <c:idx val="4"/>
              <c:layout>
                <c:manualLayout>
                  <c:x val="-4.1879218361044655E-2"/>
                  <c:y val="3.839349914028898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653-4A49-8F52-32676E08D7C5}"/>
                </c:ext>
              </c:extLst>
            </c:dLbl>
            <c:dLbl>
              <c:idx val="5"/>
              <c:layout>
                <c:manualLayout>
                  <c:x val="-9.9032218512171408E-2"/>
                  <c:y val="-4.037902020258045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760272104188115E-2"/>
                      <c:h val="9.03828491464806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3653-4A49-8F52-32676E08D7C5}"/>
                </c:ext>
              </c:extLst>
            </c:dLbl>
            <c:dLbl>
              <c:idx val="6"/>
              <c:layout>
                <c:manualLayout>
                  <c:x val="1.8106754890471127E-2"/>
                  <c:y val="-1.276873195599713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00301778258086"/>
                      <c:h val="0.108941748609138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3653-4A49-8F52-32676E08D7C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Arkusz1!$C$4:$C$10</c:f>
              <c:strCache>
                <c:ptCount val="7"/>
                <c:pt idx="0">
                  <c:v>Żwywność i posiłki</c:v>
                </c:pt>
                <c:pt idx="1">
                  <c:v>Noclegi</c:v>
                </c:pt>
                <c:pt idx="2">
                  <c:v>Transport </c:v>
                </c:pt>
                <c:pt idx="3">
                  <c:v>Produkty Lokalne</c:v>
                </c:pt>
                <c:pt idx="4">
                  <c:v>Rozrywka </c:v>
                </c:pt>
                <c:pt idx="5">
                  <c:v>Inne </c:v>
                </c:pt>
                <c:pt idx="6">
                  <c:v>Wynajem rowerów</c:v>
                </c:pt>
              </c:strCache>
            </c:strRef>
          </c:cat>
          <c:val>
            <c:numRef>
              <c:f>Arkusz1!$D$4:$D$10</c:f>
              <c:numCache>
                <c:formatCode>0%</c:formatCode>
                <c:ptCount val="7"/>
                <c:pt idx="0">
                  <c:v>0.36</c:v>
                </c:pt>
                <c:pt idx="1">
                  <c:v>0.34</c:v>
                </c:pt>
                <c:pt idx="2">
                  <c:v>7.0000000000000007E-2</c:v>
                </c:pt>
                <c:pt idx="3">
                  <c:v>7.0000000000000007E-2</c:v>
                </c:pt>
                <c:pt idx="4">
                  <c:v>0.06</c:v>
                </c:pt>
                <c:pt idx="5">
                  <c:v>0.06</c:v>
                </c:pt>
                <c:pt idx="6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653-4A49-8F52-32676E08D7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49706-94D7-40CE-AA1B-6495306CDC8F}" type="datetimeFigureOut">
              <a:rPr lang="pl-PL" smtClean="0"/>
              <a:pPr/>
              <a:t>15.04.2025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BA2CC-0058-4B15-AB6F-1101B49F753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831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BA2CC-0058-4B15-AB6F-1101B49F7533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203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601ECB-0014-CF3A-3CF7-F26E09435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9652509-40C1-8023-0A81-54E812C16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05A523D-225C-4CD4-D205-B2E55A342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DBB8-C154-48C7-94C1-5CA5C7842D24}" type="datetimeFigureOut">
              <a:rPr lang="pl-PL" smtClean="0"/>
              <a:pPr/>
              <a:t>15.04.2025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8E70D89-DB7D-BE6D-467A-C422295CF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1862DFB-05E9-D6EA-EA8E-5B1CCD4E8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CCA3-9470-4024-A919-313021D279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661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34982C-7EFD-7514-534D-BD46CE14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477EB85-8E40-9B42-C3A5-115A47740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69BC2DD-01F7-8DDF-C268-88548AD4F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DBB8-C154-48C7-94C1-5CA5C7842D24}" type="datetimeFigureOut">
              <a:rPr lang="pl-PL" smtClean="0"/>
              <a:pPr/>
              <a:t>15.04.2025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AA215EC-C86C-E5DD-AC17-9B2CF17CF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2669AD-2E0A-32B3-4391-BFF8AD966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CCA3-9470-4024-A919-313021D279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1202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687E0E4-A39B-473E-B2A2-2CCC3B9AA2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43FBFCE-A443-E440-3842-90E5C403F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6D26FA4-4B30-14C6-2388-CDE1FE87F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DBB8-C154-48C7-94C1-5CA5C7842D24}" type="datetimeFigureOut">
              <a:rPr lang="pl-PL" smtClean="0"/>
              <a:pPr/>
              <a:t>15.04.2025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C53CDA-030F-4EC5-5E6F-702005B71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26A6D97-C450-B4E3-A2B6-6A89259FC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CCA3-9470-4024-A919-313021D279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9817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44D6D2-E7D4-B266-4375-88E844548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9852A3-7F88-0AE5-118A-3A8FB6044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C29C46-0F52-AC37-E36E-AB8101DD9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DBB8-C154-48C7-94C1-5CA5C7842D24}" type="datetimeFigureOut">
              <a:rPr lang="pl-PL" smtClean="0"/>
              <a:pPr/>
              <a:t>15.04.2025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F738FF5-3950-15FB-EAFC-BE2154AC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1BEEB18-0A4B-5AB7-3044-AC80B055F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CCA3-9470-4024-A919-313021D279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365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D8AB49-6114-D5C5-C296-6C49C9B42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99A8417-0142-DD5A-26FF-890EC842D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C925FD4-D205-E57D-B837-E731A0BA4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DBB8-C154-48C7-94C1-5CA5C7842D24}" type="datetimeFigureOut">
              <a:rPr lang="pl-PL" smtClean="0"/>
              <a:pPr/>
              <a:t>15.04.2025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133F215-63F4-5444-E38F-FB6A64F15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84736D3-3002-45D6-3D37-F052DE0A3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CCA3-9470-4024-A919-313021D279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350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8047F2-4E34-F203-D073-4E35D7076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3641B2-0D93-63FA-CE8C-82E01269A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A48FFC5-54C0-8F9C-C334-1D67D1FFA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01FE3B-78F0-1E50-38D7-44A554421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DBB8-C154-48C7-94C1-5CA5C7842D24}" type="datetimeFigureOut">
              <a:rPr lang="pl-PL" smtClean="0"/>
              <a:pPr/>
              <a:t>15.04.2025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99E2839-6DC1-2AA8-CE93-4EDDB9D11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9C021F1-C122-F261-5E92-4FDEDEB5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CCA3-9470-4024-A919-313021D279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341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0DCA8A-D8D5-318C-199C-75414D66C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15E0A85-505F-1789-675D-AB8242E87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0C5C9C3-2035-3CF2-EB19-A3E09D204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403A839-50C6-76B5-4FAC-BB1150A6D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61E9253-483A-1D80-76CA-4E02C21570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54638C1-3AC4-6E03-F789-43A82E1E5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DBB8-C154-48C7-94C1-5CA5C7842D24}" type="datetimeFigureOut">
              <a:rPr lang="pl-PL" smtClean="0"/>
              <a:pPr/>
              <a:t>15.04.2025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B686AB2-E90D-EB5B-D189-3203708AF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D15E0B2-FCA0-620A-F70D-6BB40466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CCA3-9470-4024-A919-313021D279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7278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A44787-F85A-44D6-26A8-7BFC281F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97C8F73-7DDF-8D44-D5A7-61A5F1F8A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DBB8-C154-48C7-94C1-5CA5C7842D24}" type="datetimeFigureOut">
              <a:rPr lang="pl-PL" smtClean="0"/>
              <a:pPr/>
              <a:t>15.04.2025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81C3DA4-4EBA-E910-5E5A-8612A02E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25590E4-92D9-2F13-E312-68F2C5B2C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CCA3-9470-4024-A919-313021D279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275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81DE689-763D-E2AA-4CC4-21CFB0541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DBB8-C154-48C7-94C1-5CA5C7842D24}" type="datetimeFigureOut">
              <a:rPr lang="pl-PL" smtClean="0"/>
              <a:pPr/>
              <a:t>15.04.2025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F2D1EDE-568B-09EB-643B-89C7FDD9C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5ADA66C-33BC-FDAB-E484-237873844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CCA3-9470-4024-A919-313021D279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7388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D913C5-A01A-06D1-58DA-1B29CB1E0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18F921-697C-3F55-78A0-3FF7C51B3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D591B73-A390-87F8-EDC6-641243736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BC8AD92-3A1B-7FCB-1239-53020A22A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DBB8-C154-48C7-94C1-5CA5C7842D24}" type="datetimeFigureOut">
              <a:rPr lang="pl-PL" smtClean="0"/>
              <a:pPr/>
              <a:t>15.04.2025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5DE72A6-DED5-CB71-5356-EB222B1BE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5EE45B2-0DD6-1F31-F3B5-CCD4827BA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CCA3-9470-4024-A919-313021D279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127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D8CBB7-52C9-FD7B-AF07-19047386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DA39FC6-FC1F-8E39-8BEE-9106367931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D2E9779-7535-0B04-64CC-14AAD1A42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AB1C96C-30A6-1B78-90DB-25BA62CFA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DBB8-C154-48C7-94C1-5CA5C7842D24}" type="datetimeFigureOut">
              <a:rPr lang="pl-PL" smtClean="0"/>
              <a:pPr/>
              <a:t>15.04.2025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CC1E073-2257-671B-D524-D50C95030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08A667B-749A-A518-B414-691EDDFF5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CCA3-9470-4024-A919-313021D279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4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154CD78-D11E-CE71-3616-34B419040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020C93A-1569-7E98-9C4A-36AD6A5DC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D84B3E3-0F31-210B-8791-86900BE9EE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F4DBB8-C154-48C7-94C1-5CA5C7842D24}" type="datetimeFigureOut">
              <a:rPr lang="pl-PL" smtClean="0"/>
              <a:pPr/>
              <a:t>15.04.2025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40213A6-1E02-8499-F21A-0FC1A88DC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42E40C2-6E31-D22E-0B4E-9A3C4AE9A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89CCA3-9470-4024-A919-313021D279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939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45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60.jpe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9.png"/><Relationship Id="rId7" Type="http://schemas.openxmlformats.org/officeDocument/2006/relationships/image" Target="../media/image24.jpeg"/><Relationship Id="rId12" Type="http://schemas.openxmlformats.org/officeDocument/2006/relationships/image" Target="../media/image2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7.jpeg"/><Relationship Id="rId5" Type="http://schemas.openxmlformats.org/officeDocument/2006/relationships/image" Target="../media/image23.jpeg"/><Relationship Id="rId10" Type="http://schemas.openxmlformats.org/officeDocument/2006/relationships/image" Target="../media/image26.jpeg"/><Relationship Id="rId4" Type="http://schemas.openxmlformats.org/officeDocument/2006/relationships/image" Target="../media/image15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6776"/>
            <a:ext cx="12192000" cy="813925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E37AA1A-4378-F5C6-CA19-34B3D860F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4278810"/>
            <a:ext cx="12293601" cy="1644469"/>
          </a:xfrm>
          <a:solidFill>
            <a:schemeClr val="tx1">
              <a:alpha val="32000"/>
            </a:schemeClr>
          </a:solidFill>
        </p:spPr>
        <p:txBody>
          <a:bodyPr>
            <a:normAutofit fontScale="90000"/>
          </a:bodyPr>
          <a:lstStyle/>
          <a:p>
            <a:r>
              <a:rPr lang="pl-P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Miejsc Przyjaznych </a:t>
            </a:r>
            <a:br>
              <a:rPr lang="pl-P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dla Rowerzystów </a:t>
            </a:r>
            <a:br>
              <a:rPr lang="pl-P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Województwo Pomorskie</a:t>
            </a:r>
          </a:p>
        </p:txBody>
      </p:sp>
      <p:pic>
        <p:nvPicPr>
          <p:cNvPr id="1026" name="Picture 2" descr="MPR Pomorsk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43760" y="679458"/>
            <a:ext cx="3122526" cy="315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Obraz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8611" y="374279"/>
            <a:ext cx="1820848" cy="61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9" t="50627" r="1785" b="25958"/>
          <a:stretch/>
        </p:blipFill>
        <p:spPr>
          <a:xfrm>
            <a:off x="8892050" y="4278811"/>
            <a:ext cx="2240103" cy="164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53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CACE3A5E-92E4-B366-11FA-607728612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945" y="382468"/>
            <a:ext cx="1905493" cy="81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6BE3071-2E21-4208-9CB0-5E3C1B300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782" y="591686"/>
            <a:ext cx="7592234" cy="6282730"/>
          </a:xfrm>
          <a:prstGeom prst="rect">
            <a:avLst/>
          </a:prstGeom>
        </p:spPr>
      </p:pic>
      <p:sp>
        <p:nvSpPr>
          <p:cNvPr id="6" name="Dymek mowy: prostokąt z zaokrąglonymi rogami 17">
            <a:extLst>
              <a:ext uri="{FF2B5EF4-FFF2-40B4-BE49-F238E27FC236}">
                <a16:creationId xmlns:a16="http://schemas.microsoft.com/office/drawing/2014/main" id="{EBFEA48A-6981-4818-BBFB-F3CD5954DB4E}"/>
              </a:ext>
            </a:extLst>
          </p:cNvPr>
          <p:cNvSpPr/>
          <p:nvPr/>
        </p:nvSpPr>
        <p:spPr>
          <a:xfrm>
            <a:off x="2768133" y="828409"/>
            <a:ext cx="1528077" cy="684093"/>
          </a:xfrm>
          <a:prstGeom prst="wedgeRoundRectCallout">
            <a:avLst>
              <a:gd name="adj1" fmla="val 36200"/>
              <a:gd name="adj2" fmla="val 92919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Poddąbie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54 818</a:t>
            </a:r>
          </a:p>
          <a:p>
            <a:pPr algn="r"/>
            <a:r>
              <a:rPr lang="pl-PL" sz="1600" b="1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16 767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5C210D-1678-456D-B727-A885909BF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995" y="828409"/>
            <a:ext cx="564034" cy="56403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715CB04-8497-401F-A565-8E923DC564DD}"/>
              </a:ext>
            </a:extLst>
          </p:cNvPr>
          <p:cNvSpPr txBox="1"/>
          <p:nvPr/>
        </p:nvSpPr>
        <p:spPr>
          <a:xfrm>
            <a:off x="173535" y="2451065"/>
            <a:ext cx="3264227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Liczniki Województwa Pomorskiego </a:t>
            </a:r>
          </a:p>
          <a:p>
            <a:pPr indent="266700">
              <a:buFont typeface="Arial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Poddąbie</a:t>
            </a:r>
          </a:p>
          <a:p>
            <a:pPr indent="266700">
              <a:buFont typeface="Arial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Władysławowo</a:t>
            </a:r>
          </a:p>
          <a:p>
            <a:pPr indent="266700">
              <a:buFont typeface="Arial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Chałupy</a:t>
            </a:r>
          </a:p>
          <a:p>
            <a:pPr indent="266700">
              <a:buFont typeface="Arial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Przejazdowo</a:t>
            </a:r>
          </a:p>
          <a:p>
            <a:pPr indent="266700">
              <a:buFont typeface="Arial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Krynica Morska</a:t>
            </a:r>
          </a:p>
          <a:p>
            <a:pPr indent="266700">
              <a:buFont typeface="Arial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Wyspa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Sobieszewska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266700">
              <a:buFont typeface="Arial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Kmiecin</a:t>
            </a:r>
          </a:p>
          <a:p>
            <a:pPr indent="266700">
              <a:buFont typeface="Arial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Kwidzyn </a:t>
            </a:r>
          </a:p>
          <a:p>
            <a:pPr indent="266700">
              <a:buFont typeface="Arial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Tczew</a:t>
            </a:r>
          </a:p>
          <a:p>
            <a:pPr indent="266700">
              <a:buFont typeface="Arial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Kiezmark</a:t>
            </a:r>
          </a:p>
          <a:p>
            <a:endParaRPr lang="pl-PL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Liczniki inne JST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i="1" dirty="0">
                <a:latin typeface="Calibri" panose="020F0502020204030204" pitchFamily="34" charset="0"/>
                <a:cs typeface="Calibri" panose="020F0502020204030204" pitchFamily="34" charset="0"/>
              </a:rPr>
              <a:t>Gdańsk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i="1" dirty="0">
                <a:latin typeface="Calibri" panose="020F0502020204030204" pitchFamily="34" charset="0"/>
                <a:cs typeface="Calibri" panose="020F0502020204030204" pitchFamily="34" charset="0"/>
              </a:rPr>
              <a:t>Powiat Chojnice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i="1" dirty="0">
                <a:latin typeface="Calibri" panose="020F0502020204030204" pitchFamily="34" charset="0"/>
                <a:cs typeface="Calibri" panose="020F0502020204030204" pitchFamily="34" charset="0"/>
              </a:rPr>
              <a:t>Gmina Władysławowo</a:t>
            </a:r>
          </a:p>
        </p:txBody>
      </p:sp>
      <p:sp>
        <p:nvSpPr>
          <p:cNvPr id="9" name="Dymek mowy: prostokąt z zaokrąglonymi rogami 22">
            <a:extLst>
              <a:ext uri="{FF2B5EF4-FFF2-40B4-BE49-F238E27FC236}">
                <a16:creationId xmlns:a16="http://schemas.microsoft.com/office/drawing/2014/main" id="{760187E1-DEBB-4D14-BE38-D5F2056E4A6D}"/>
              </a:ext>
            </a:extLst>
          </p:cNvPr>
          <p:cNvSpPr/>
          <p:nvPr/>
        </p:nvSpPr>
        <p:spPr>
          <a:xfrm>
            <a:off x="9886078" y="3842278"/>
            <a:ext cx="1436961" cy="713923"/>
          </a:xfrm>
          <a:prstGeom prst="wedgeRoundRectCallout">
            <a:avLst>
              <a:gd name="adj1" fmla="val -54976"/>
              <a:gd name="adj2" fmla="val -91375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Kmiecin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33 543</a:t>
            </a:r>
          </a:p>
          <a:p>
            <a:pPr algn="r"/>
            <a:r>
              <a:rPr lang="pl-PL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- 721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7811600-C1B3-4424-87AC-A912F1BF0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880" y="3829583"/>
            <a:ext cx="564034" cy="564034"/>
          </a:xfrm>
          <a:prstGeom prst="rect">
            <a:avLst/>
          </a:prstGeom>
        </p:spPr>
      </p:pic>
      <p:sp>
        <p:nvSpPr>
          <p:cNvPr id="11" name="Dymek mowy: prostokąt z zaokrąglonymi rogami 26">
            <a:extLst>
              <a:ext uri="{FF2B5EF4-FFF2-40B4-BE49-F238E27FC236}">
                <a16:creationId xmlns:a16="http://schemas.microsoft.com/office/drawing/2014/main" id="{03472D86-1E1D-415C-B8BF-77DBFB788D5D}"/>
              </a:ext>
            </a:extLst>
          </p:cNvPr>
          <p:cNvSpPr/>
          <p:nvPr/>
        </p:nvSpPr>
        <p:spPr>
          <a:xfrm>
            <a:off x="7380401" y="4449080"/>
            <a:ext cx="1407650" cy="700890"/>
          </a:xfrm>
          <a:prstGeom prst="wedgeRoundRectCallout">
            <a:avLst>
              <a:gd name="adj1" fmla="val 55238"/>
              <a:gd name="adj2" fmla="val -124630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Tczew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41 052</a:t>
            </a:r>
          </a:p>
          <a:p>
            <a:pPr algn="r"/>
            <a:r>
              <a:rPr lang="pl-PL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5 059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0763C9B-029E-4482-A11B-20F2D4DF0E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76" y="4482006"/>
            <a:ext cx="564034" cy="564034"/>
          </a:xfrm>
          <a:prstGeom prst="rect">
            <a:avLst/>
          </a:prstGeom>
        </p:spPr>
      </p:pic>
      <p:sp>
        <p:nvSpPr>
          <p:cNvPr id="13" name="Dymek mowy: prostokąt z zaokrąglonymi rogami 30">
            <a:extLst>
              <a:ext uri="{FF2B5EF4-FFF2-40B4-BE49-F238E27FC236}">
                <a16:creationId xmlns:a16="http://schemas.microsoft.com/office/drawing/2014/main" id="{075DA85D-7016-47CB-8484-38821A9FFEBD}"/>
              </a:ext>
            </a:extLst>
          </p:cNvPr>
          <p:cNvSpPr/>
          <p:nvPr/>
        </p:nvSpPr>
        <p:spPr>
          <a:xfrm>
            <a:off x="9588202" y="5426966"/>
            <a:ext cx="1491021" cy="727228"/>
          </a:xfrm>
          <a:prstGeom prst="wedgeRoundRectCallout">
            <a:avLst>
              <a:gd name="adj1" fmla="val -69353"/>
              <a:gd name="adj2" fmla="val -27240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Kwidzyn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48 729</a:t>
            </a:r>
          </a:p>
          <a:p>
            <a:pPr algn="r"/>
            <a:r>
              <a:rPr lang="pl-PL" sz="1600" b="1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337 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790B7DB0-9A2C-49DA-9BB6-62486BD0CD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156" y="5407486"/>
            <a:ext cx="564034" cy="564034"/>
          </a:xfrm>
          <a:prstGeom prst="rect">
            <a:avLst/>
          </a:prstGeom>
        </p:spPr>
      </p:pic>
      <p:sp>
        <p:nvSpPr>
          <p:cNvPr id="15" name="Dymek mowy: prostokąt z zaokrąglonymi rogami 34">
            <a:extLst>
              <a:ext uri="{FF2B5EF4-FFF2-40B4-BE49-F238E27FC236}">
                <a16:creationId xmlns:a16="http://schemas.microsoft.com/office/drawing/2014/main" id="{37F06F30-573F-474C-A91E-1C38EB9BF687}"/>
              </a:ext>
            </a:extLst>
          </p:cNvPr>
          <p:cNvSpPr/>
          <p:nvPr/>
        </p:nvSpPr>
        <p:spPr>
          <a:xfrm>
            <a:off x="5960854" y="1575054"/>
            <a:ext cx="1561380" cy="762704"/>
          </a:xfrm>
          <a:prstGeom prst="wedgeRoundRectCallout">
            <a:avLst>
              <a:gd name="adj1" fmla="val 58113"/>
              <a:gd name="adj2" fmla="val -93750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Puck</a:t>
            </a: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128 815</a:t>
            </a:r>
          </a:p>
          <a:p>
            <a:pPr algn="r"/>
            <a:r>
              <a:rPr lang="pl-PL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12 263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D0F5DEDC-80EE-4539-84AD-1B5AFACE31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780" y="1618199"/>
            <a:ext cx="564034" cy="564034"/>
          </a:xfrm>
          <a:prstGeom prst="rect">
            <a:avLst/>
          </a:prstGeom>
        </p:spPr>
      </p:pic>
      <p:sp>
        <p:nvSpPr>
          <p:cNvPr id="17" name="Dymek mowy: prostokąt z zaokrąglonymi rogami 38">
            <a:extLst>
              <a:ext uri="{FF2B5EF4-FFF2-40B4-BE49-F238E27FC236}">
                <a16:creationId xmlns:a16="http://schemas.microsoft.com/office/drawing/2014/main" id="{161511CE-C397-49CD-9B3C-C079D9DFB7F4}"/>
              </a:ext>
            </a:extLst>
          </p:cNvPr>
          <p:cNvSpPr/>
          <p:nvPr/>
        </p:nvSpPr>
        <p:spPr>
          <a:xfrm>
            <a:off x="6638991" y="2451055"/>
            <a:ext cx="1552139" cy="702717"/>
          </a:xfrm>
          <a:prstGeom prst="wedgeRoundRectCallout">
            <a:avLst>
              <a:gd name="adj1" fmla="val 78978"/>
              <a:gd name="adj2" fmla="val 19128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Przejazdowo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126 413</a:t>
            </a:r>
          </a:p>
          <a:p>
            <a:pPr algn="r"/>
            <a:r>
              <a:rPr lang="pl-PL" sz="1600" b="1" i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15 646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B2D63CB6-A22E-4B97-8DB0-0C66E6ABD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66" y="2480803"/>
            <a:ext cx="564034" cy="564034"/>
          </a:xfrm>
          <a:prstGeom prst="rect">
            <a:avLst/>
          </a:prstGeom>
        </p:spPr>
      </p:pic>
      <p:sp>
        <p:nvSpPr>
          <p:cNvPr id="19" name="Dymek mowy: prostokąt z zaokrąglonymi rogami 42">
            <a:extLst>
              <a:ext uri="{FF2B5EF4-FFF2-40B4-BE49-F238E27FC236}">
                <a16:creationId xmlns:a16="http://schemas.microsoft.com/office/drawing/2014/main" id="{2AEA898C-8511-48F3-AFE4-80DBA8DBC8D0}"/>
              </a:ext>
            </a:extLst>
          </p:cNvPr>
          <p:cNvSpPr/>
          <p:nvPr/>
        </p:nvSpPr>
        <p:spPr>
          <a:xfrm>
            <a:off x="5179128" y="105911"/>
            <a:ext cx="1975319" cy="678449"/>
          </a:xfrm>
          <a:prstGeom prst="wedgeRoundRectCallout">
            <a:avLst>
              <a:gd name="adj1" fmla="val 74346"/>
              <a:gd name="adj2" fmla="val 62452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Władysławowo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144 424</a:t>
            </a:r>
          </a:p>
          <a:p>
            <a:pPr algn="r"/>
            <a:r>
              <a:rPr lang="pl-PL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10 284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C6999806-8AAF-4EB9-B498-1E4CCE7D4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129" y="146037"/>
            <a:ext cx="564034" cy="564034"/>
          </a:xfrm>
          <a:prstGeom prst="rect">
            <a:avLst/>
          </a:prstGeom>
        </p:spPr>
      </p:pic>
      <p:sp>
        <p:nvSpPr>
          <p:cNvPr id="21" name="Dymek mowy: prostokąt z zaokrąglonymi rogami 46">
            <a:extLst>
              <a:ext uri="{FF2B5EF4-FFF2-40B4-BE49-F238E27FC236}">
                <a16:creationId xmlns:a16="http://schemas.microsoft.com/office/drawing/2014/main" id="{D5C2491E-32D3-4C2E-B942-6E167444BC69}"/>
              </a:ext>
            </a:extLst>
          </p:cNvPr>
          <p:cNvSpPr/>
          <p:nvPr/>
        </p:nvSpPr>
        <p:spPr>
          <a:xfrm>
            <a:off x="10072467" y="1639472"/>
            <a:ext cx="1942566" cy="713662"/>
          </a:xfrm>
          <a:prstGeom prst="wedgeRoundRectCallout">
            <a:avLst>
              <a:gd name="adj1" fmla="val -31527"/>
              <a:gd name="adj2" fmla="val 84499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Krynica Morska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175 332</a:t>
            </a:r>
          </a:p>
          <a:p>
            <a:pPr algn="r"/>
            <a:r>
              <a:rPr lang="pl-PL" sz="1600" b="1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18 589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E737EC95-6234-4827-8948-199A4615B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145" y="1878432"/>
            <a:ext cx="564034" cy="564034"/>
          </a:xfrm>
          <a:prstGeom prst="rect">
            <a:avLst/>
          </a:prstGeom>
        </p:spPr>
      </p:pic>
      <p:sp>
        <p:nvSpPr>
          <p:cNvPr id="23" name="Dymek mowy: prostokąt z zaokrąglonymi rogami 50">
            <a:extLst>
              <a:ext uri="{FF2B5EF4-FFF2-40B4-BE49-F238E27FC236}">
                <a16:creationId xmlns:a16="http://schemas.microsoft.com/office/drawing/2014/main" id="{B80FA940-CF98-49B7-8F6D-59FA0ABEC9C6}"/>
              </a:ext>
            </a:extLst>
          </p:cNvPr>
          <p:cNvSpPr/>
          <p:nvPr/>
        </p:nvSpPr>
        <p:spPr>
          <a:xfrm>
            <a:off x="7108857" y="3354549"/>
            <a:ext cx="1458452" cy="656734"/>
          </a:xfrm>
          <a:prstGeom prst="wedgeRoundRectCallout">
            <a:avLst>
              <a:gd name="adj1" fmla="val 88561"/>
              <a:gd name="adj2" fmla="val -63365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Kiezmark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20 911</a:t>
            </a:r>
          </a:p>
          <a:p>
            <a:pPr algn="r"/>
            <a:r>
              <a:rPr lang="pl-PL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4 104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D9BDEBB7-9131-4714-B18F-80907026DE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817" y="3409940"/>
            <a:ext cx="564034" cy="564034"/>
          </a:xfrm>
          <a:prstGeom prst="rect">
            <a:avLst/>
          </a:prstGeom>
        </p:spPr>
      </p:pic>
      <p:sp>
        <p:nvSpPr>
          <p:cNvPr id="25" name="Dymek mowy: prostokąt z zaokrąglonymi rogami 54">
            <a:extLst>
              <a:ext uri="{FF2B5EF4-FFF2-40B4-BE49-F238E27FC236}">
                <a16:creationId xmlns:a16="http://schemas.microsoft.com/office/drawing/2014/main" id="{3C907FEA-02D4-48AC-B87D-B73A70E6E675}"/>
              </a:ext>
            </a:extLst>
          </p:cNvPr>
          <p:cNvSpPr/>
          <p:nvPr/>
        </p:nvSpPr>
        <p:spPr>
          <a:xfrm>
            <a:off x="10285408" y="790696"/>
            <a:ext cx="1419860" cy="740636"/>
          </a:xfrm>
          <a:prstGeom prst="wedgeRoundRectCallout">
            <a:avLst>
              <a:gd name="adj1" fmla="val -184546"/>
              <a:gd name="adj2" fmla="val 15592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Chałupy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215 266</a:t>
            </a:r>
          </a:p>
          <a:p>
            <a:pPr algn="r"/>
            <a:r>
              <a:rPr lang="pl-PL" sz="16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16 480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99866855-BF45-4976-A84C-9C4EEF376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54" y="820196"/>
            <a:ext cx="564034" cy="564034"/>
          </a:xfrm>
          <a:prstGeom prst="rect">
            <a:avLst/>
          </a:prstGeom>
        </p:spPr>
      </p:pic>
      <p:sp>
        <p:nvSpPr>
          <p:cNvPr id="27" name="Dymek mowy: prostokąt z zaokrąglonymi rogami 58">
            <a:extLst>
              <a:ext uri="{FF2B5EF4-FFF2-40B4-BE49-F238E27FC236}">
                <a16:creationId xmlns:a16="http://schemas.microsoft.com/office/drawing/2014/main" id="{9F6F9825-154D-43D9-9E52-43091C96D9EE}"/>
              </a:ext>
            </a:extLst>
          </p:cNvPr>
          <p:cNvSpPr/>
          <p:nvPr/>
        </p:nvSpPr>
        <p:spPr>
          <a:xfrm>
            <a:off x="9870885" y="2896924"/>
            <a:ext cx="2123905" cy="708918"/>
          </a:xfrm>
          <a:prstGeom prst="wedgeRoundRectCallout">
            <a:avLst>
              <a:gd name="adj1" fmla="val -89882"/>
              <a:gd name="adj2" fmla="val -46718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W.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Sobieszewska</a:t>
            </a:r>
            <a:endPara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98 400</a:t>
            </a:r>
          </a:p>
          <a:p>
            <a:pPr algn="r"/>
            <a:r>
              <a:rPr lang="pl-PL" sz="1600" b="1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7 026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ACF9F269-E8FF-4672-A21E-57423DA3A9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789" y="2915545"/>
            <a:ext cx="564034" cy="564034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3772513F-4B86-49D8-A00B-ADDF7EC87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288" y="4909629"/>
            <a:ext cx="274337" cy="272720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A6E27AC5-ED10-4392-9B93-90566198AD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382" y="3143072"/>
            <a:ext cx="278381" cy="278381"/>
          </a:xfrm>
          <a:prstGeom prst="rect">
            <a:avLst/>
          </a:prstGeom>
        </p:spPr>
      </p:pic>
      <p:sp>
        <p:nvSpPr>
          <p:cNvPr id="31" name="Dymek mowy: prostokąt z zaokrąglonymi rogami 54">
            <a:extLst>
              <a:ext uri="{FF2B5EF4-FFF2-40B4-BE49-F238E27FC236}">
                <a16:creationId xmlns:a16="http://schemas.microsoft.com/office/drawing/2014/main" id="{3C907FEA-02D4-48AC-B87D-B73A70E6E675}"/>
              </a:ext>
            </a:extLst>
          </p:cNvPr>
          <p:cNvSpPr/>
          <p:nvPr/>
        </p:nvSpPr>
        <p:spPr>
          <a:xfrm>
            <a:off x="8376199" y="64072"/>
            <a:ext cx="1955861" cy="699205"/>
          </a:xfrm>
          <a:prstGeom prst="wedgeRoundRectCallout">
            <a:avLst>
              <a:gd name="adj1" fmla="val -74578"/>
              <a:gd name="adj2" fmla="val 81234"/>
              <a:gd name="adj3" fmla="val 16667"/>
            </a:avLst>
          </a:prstGeom>
          <a:solidFill>
            <a:srgbClr val="7030A0">
              <a:alpha val="27000"/>
            </a:srgb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Władysławowo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284 538</a:t>
            </a:r>
          </a:p>
          <a:p>
            <a:pPr algn="r"/>
            <a:r>
              <a:rPr lang="pl-PL" sz="16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16 542</a:t>
            </a: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99866855-BF45-4976-A84C-9C4EEF376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884" y="127679"/>
            <a:ext cx="564034" cy="564034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A6E27AC5-ED10-4392-9B93-90566198AD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33" y="1806726"/>
            <a:ext cx="278381" cy="278381"/>
          </a:xfrm>
          <a:prstGeom prst="rect">
            <a:avLst/>
          </a:prstGeom>
        </p:spPr>
      </p:pic>
      <p:sp>
        <p:nvSpPr>
          <p:cNvPr id="34" name="Dymek mowy: prostokąt z zaokrąglonymi rogami 17">
            <a:extLst>
              <a:ext uri="{FF2B5EF4-FFF2-40B4-BE49-F238E27FC236}">
                <a16:creationId xmlns:a16="http://schemas.microsoft.com/office/drawing/2014/main" id="{EBFEA48A-6981-4818-BBFB-F3CD5954DB4E}"/>
              </a:ext>
            </a:extLst>
          </p:cNvPr>
          <p:cNvSpPr/>
          <p:nvPr/>
        </p:nvSpPr>
        <p:spPr>
          <a:xfrm>
            <a:off x="4140333" y="4725920"/>
            <a:ext cx="1557239" cy="540075"/>
          </a:xfrm>
          <a:prstGeom prst="wedgeRoundRectCallout">
            <a:avLst>
              <a:gd name="adj1" fmla="val 46500"/>
              <a:gd name="adj2" fmla="val 126022"/>
              <a:gd name="adj3" fmla="val 16667"/>
            </a:avLst>
          </a:prstGeom>
          <a:solidFill>
            <a:srgbClr val="7030A0">
              <a:alpha val="27000"/>
            </a:srgb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Stary Młyn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73 101</a:t>
            </a: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1A5C210D-1678-456D-B727-A885909BF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83" y="4763972"/>
            <a:ext cx="564034" cy="564034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A6E27AC5-ED10-4392-9B93-90566198A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60" y="969174"/>
            <a:ext cx="228339" cy="228339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9338D513-D7C9-4625-B9A2-CAE961E804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23" y="1442302"/>
            <a:ext cx="389314" cy="388968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9338D513-D7C9-4625-B9A2-CAE961E804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53" y="2406237"/>
            <a:ext cx="389314" cy="388968"/>
          </a:xfrm>
          <a:prstGeom prst="rect">
            <a:avLst/>
          </a:prstGeom>
        </p:spPr>
      </p:pic>
      <p:sp>
        <p:nvSpPr>
          <p:cNvPr id="39" name="pole tekstowe 38"/>
          <p:cNvSpPr txBox="1"/>
          <p:nvPr/>
        </p:nvSpPr>
        <p:spPr>
          <a:xfrm>
            <a:off x="3971001" y="2518206"/>
            <a:ext cx="630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Słupsk</a:t>
            </a:r>
          </a:p>
        </p:txBody>
      </p:sp>
      <p:sp>
        <p:nvSpPr>
          <p:cNvPr id="40" name="pole tekstowe 39"/>
          <p:cNvSpPr txBox="1"/>
          <p:nvPr/>
        </p:nvSpPr>
        <p:spPr>
          <a:xfrm>
            <a:off x="8049887" y="1979759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Gdynia</a:t>
            </a:r>
          </a:p>
        </p:txBody>
      </p:sp>
      <p:sp>
        <p:nvSpPr>
          <p:cNvPr id="41" name="pole tekstowe 40"/>
          <p:cNvSpPr txBox="1"/>
          <p:nvPr/>
        </p:nvSpPr>
        <p:spPr>
          <a:xfrm>
            <a:off x="8159742" y="2292781"/>
            <a:ext cx="630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Sopot</a:t>
            </a:r>
          </a:p>
        </p:txBody>
      </p:sp>
      <p:sp>
        <p:nvSpPr>
          <p:cNvPr id="42" name="pole tekstowe 41"/>
          <p:cNvSpPr txBox="1"/>
          <p:nvPr/>
        </p:nvSpPr>
        <p:spPr>
          <a:xfrm>
            <a:off x="8305950" y="2557945"/>
            <a:ext cx="790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Gdańsk</a:t>
            </a:r>
          </a:p>
        </p:txBody>
      </p:sp>
      <p:sp>
        <p:nvSpPr>
          <p:cNvPr id="43" name="pole tekstowe 42"/>
          <p:cNvSpPr txBox="1"/>
          <p:nvPr/>
        </p:nvSpPr>
        <p:spPr>
          <a:xfrm>
            <a:off x="8323591" y="3755124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Tczew</a:t>
            </a:r>
          </a:p>
        </p:txBody>
      </p:sp>
      <p:sp>
        <p:nvSpPr>
          <p:cNvPr id="44" name="pole tekstowe 43"/>
          <p:cNvSpPr txBox="1"/>
          <p:nvPr/>
        </p:nvSpPr>
        <p:spPr>
          <a:xfrm>
            <a:off x="9196644" y="4212507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Malbork</a:t>
            </a:r>
          </a:p>
        </p:txBody>
      </p:sp>
      <p:sp>
        <p:nvSpPr>
          <p:cNvPr id="45" name="pole tekstowe 44"/>
          <p:cNvSpPr txBox="1"/>
          <p:nvPr/>
        </p:nvSpPr>
        <p:spPr>
          <a:xfrm>
            <a:off x="5327875" y="5819778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Chojnice</a:t>
            </a:r>
          </a:p>
        </p:txBody>
      </p:sp>
      <p:sp>
        <p:nvSpPr>
          <p:cNvPr id="46" name="pole tekstowe 45"/>
          <p:cNvSpPr txBox="1"/>
          <p:nvPr/>
        </p:nvSpPr>
        <p:spPr>
          <a:xfrm>
            <a:off x="5192860" y="3756360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Bytów</a:t>
            </a:r>
          </a:p>
        </p:txBody>
      </p:sp>
      <p:sp>
        <p:nvSpPr>
          <p:cNvPr id="47" name="pole tekstowe 46"/>
          <p:cNvSpPr txBox="1"/>
          <p:nvPr/>
        </p:nvSpPr>
        <p:spPr>
          <a:xfrm>
            <a:off x="3877216" y="4295191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Miastko</a:t>
            </a:r>
          </a:p>
        </p:txBody>
      </p:sp>
      <p:sp>
        <p:nvSpPr>
          <p:cNvPr id="48" name="pole tekstowe 47"/>
          <p:cNvSpPr txBox="1"/>
          <p:nvPr/>
        </p:nvSpPr>
        <p:spPr>
          <a:xfrm>
            <a:off x="6375537" y="3938201"/>
            <a:ext cx="1004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Kościerzyna</a:t>
            </a:r>
          </a:p>
        </p:txBody>
      </p:sp>
      <p:pic>
        <p:nvPicPr>
          <p:cNvPr id="49" name="Picture 2" descr="https://ptr.pomorskie.eu/assets/loga_tras/K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23" y="5585965"/>
            <a:ext cx="266311" cy="282050"/>
          </a:xfrm>
          <a:prstGeom prst="rect">
            <a:avLst/>
          </a:prstGeom>
          <a:noFill/>
          <a:ln w="25400" cap="rnd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ytuł 1">
            <a:extLst>
              <a:ext uri="{FF2B5EF4-FFF2-40B4-BE49-F238E27FC236}">
                <a16:creationId xmlns:a16="http://schemas.microsoft.com/office/drawing/2014/main" id="{A04B85D2-8A02-4D07-8A28-707C44841C6E}"/>
              </a:ext>
            </a:extLst>
          </p:cNvPr>
          <p:cNvSpPr txBox="1">
            <a:spLocks/>
          </p:cNvSpPr>
          <p:nvPr/>
        </p:nvSpPr>
        <p:spPr>
          <a:xfrm>
            <a:off x="311866" y="1375646"/>
            <a:ext cx="2433493" cy="766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b="1" dirty="0">
                <a:latin typeface="+mn-lt"/>
              </a:rPr>
              <a:t>Liczniki pomiaru ruchu rowerowego</a:t>
            </a:r>
          </a:p>
        </p:txBody>
      </p:sp>
      <p:sp>
        <p:nvSpPr>
          <p:cNvPr id="53" name="Strzałka w górę 52"/>
          <p:cNvSpPr/>
          <p:nvPr/>
        </p:nvSpPr>
        <p:spPr>
          <a:xfrm>
            <a:off x="3354729" y="1218016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Strzałka w górę 53"/>
          <p:cNvSpPr/>
          <p:nvPr/>
        </p:nvSpPr>
        <p:spPr>
          <a:xfrm rot="10800000">
            <a:off x="10414823" y="4321547"/>
            <a:ext cx="224286" cy="2242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Strzałka w górę 54"/>
          <p:cNvSpPr/>
          <p:nvPr/>
        </p:nvSpPr>
        <p:spPr>
          <a:xfrm>
            <a:off x="6164115" y="519420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Strzałka w górę 55"/>
          <p:cNvSpPr/>
          <p:nvPr/>
        </p:nvSpPr>
        <p:spPr>
          <a:xfrm>
            <a:off x="9362870" y="484733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Strzałka w górę 56"/>
          <p:cNvSpPr/>
          <p:nvPr/>
        </p:nvSpPr>
        <p:spPr>
          <a:xfrm>
            <a:off x="10721180" y="1277563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Strzałka w górę 57"/>
          <p:cNvSpPr/>
          <p:nvPr/>
        </p:nvSpPr>
        <p:spPr>
          <a:xfrm>
            <a:off x="10949147" y="2112864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Strzałka w górę 58"/>
          <p:cNvSpPr/>
          <p:nvPr/>
        </p:nvSpPr>
        <p:spPr>
          <a:xfrm>
            <a:off x="11055007" y="3255610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Strzałka w górę 60"/>
          <p:cNvSpPr/>
          <p:nvPr/>
        </p:nvSpPr>
        <p:spPr>
          <a:xfrm>
            <a:off x="10261628" y="5859377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Strzałka w górę 61"/>
          <p:cNvSpPr/>
          <p:nvPr/>
        </p:nvSpPr>
        <p:spPr>
          <a:xfrm>
            <a:off x="7973683" y="4894053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Strzałka w górę 62"/>
          <p:cNvSpPr/>
          <p:nvPr/>
        </p:nvSpPr>
        <p:spPr>
          <a:xfrm>
            <a:off x="7645880" y="3746740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Strzałka w górę 63"/>
          <p:cNvSpPr/>
          <p:nvPr/>
        </p:nvSpPr>
        <p:spPr>
          <a:xfrm>
            <a:off x="7108857" y="2866133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Strzałka w górę 64"/>
          <p:cNvSpPr/>
          <p:nvPr/>
        </p:nvSpPr>
        <p:spPr>
          <a:xfrm>
            <a:off x="6556159" y="2073605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1715CB04-8497-401F-A565-8E923DC564DD}"/>
              </a:ext>
            </a:extLst>
          </p:cNvPr>
          <p:cNvSpPr txBox="1"/>
          <p:nvPr/>
        </p:nvSpPr>
        <p:spPr>
          <a:xfrm>
            <a:off x="6375536" y="6024912"/>
            <a:ext cx="23730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Dane z liczników rowerowych </a:t>
            </a:r>
            <a:b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okres:  rok 2024 </a:t>
            </a:r>
          </a:p>
          <a:p>
            <a:r>
              <a:rPr lang="pl-PL" sz="1400" i="1" dirty="0">
                <a:latin typeface="Calibri" panose="020F0502020204030204" pitchFamily="34" charset="0"/>
                <a:cs typeface="Calibri" panose="020F0502020204030204" pitchFamily="34" charset="0"/>
              </a:rPr>
              <a:t>Porównanie do roku 2023 </a:t>
            </a:r>
          </a:p>
        </p:txBody>
      </p:sp>
      <p:grpSp>
        <p:nvGrpSpPr>
          <p:cNvPr id="70" name="Grupa 69"/>
          <p:cNvGrpSpPr/>
          <p:nvPr/>
        </p:nvGrpSpPr>
        <p:grpSpPr>
          <a:xfrm>
            <a:off x="8444835" y="1739291"/>
            <a:ext cx="1575466" cy="699205"/>
            <a:chOff x="8797894" y="-1306169"/>
            <a:chExt cx="1955861" cy="699205"/>
          </a:xfrm>
        </p:grpSpPr>
        <p:sp>
          <p:nvSpPr>
            <p:cNvPr id="67" name="Dymek mowy: prostokąt z zaokrąglonymi rogami 54">
              <a:extLst>
                <a:ext uri="{FF2B5EF4-FFF2-40B4-BE49-F238E27FC236}">
                  <a16:creationId xmlns:a16="http://schemas.microsoft.com/office/drawing/2014/main" id="{3C907FEA-02D4-48AC-B87D-B73A70E6E675}"/>
                </a:ext>
              </a:extLst>
            </p:cNvPr>
            <p:cNvSpPr/>
            <p:nvPr/>
          </p:nvSpPr>
          <p:spPr>
            <a:xfrm>
              <a:off x="8797894" y="-1306169"/>
              <a:ext cx="1955861" cy="699205"/>
            </a:xfrm>
            <a:prstGeom prst="wedgeRoundRectCallout">
              <a:avLst>
                <a:gd name="adj1" fmla="val -50395"/>
                <a:gd name="adj2" fmla="val 70336"/>
                <a:gd name="adj3" fmla="val 16667"/>
              </a:avLst>
            </a:prstGeom>
            <a:solidFill>
              <a:srgbClr val="7030A0">
                <a:alpha val="27000"/>
              </a:srgbClr>
            </a:solidFill>
            <a:effectLst>
              <a:outerShdw blurRad="101600" dist="50800" dir="5400000" sx="94000" sy="94000" algn="ctr" rotWithShape="0">
                <a:schemeClr val="bg2">
                  <a:lumMod val="50000"/>
                  <a:alpha val="9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l-PL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Gdańsk</a:t>
              </a:r>
            </a:p>
            <a:p>
              <a:pPr algn="r"/>
              <a:r>
                <a:rPr lang="pl-PL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1 254 813</a:t>
              </a:r>
            </a:p>
            <a:p>
              <a:pPr algn="r"/>
              <a:r>
                <a:rPr lang="pl-PL" sz="1600" b="1" i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168 012</a:t>
              </a:r>
            </a:p>
          </p:txBody>
        </p:sp>
        <p:pic>
          <p:nvPicPr>
            <p:cNvPr id="68" name="Obraz 67">
              <a:extLst>
                <a:ext uri="{FF2B5EF4-FFF2-40B4-BE49-F238E27FC236}">
                  <a16:creationId xmlns:a16="http://schemas.microsoft.com/office/drawing/2014/main" id="{99866855-BF45-4976-A84C-9C4EEF376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579" y="-1242562"/>
              <a:ext cx="696016" cy="564034"/>
            </a:xfrm>
            <a:prstGeom prst="rect">
              <a:avLst/>
            </a:prstGeom>
          </p:spPr>
        </p:pic>
        <p:sp>
          <p:nvSpPr>
            <p:cNvPr id="69" name="Strzałka w górę 68"/>
            <p:cNvSpPr/>
            <p:nvPr/>
          </p:nvSpPr>
          <p:spPr>
            <a:xfrm>
              <a:off x="9432027" y="-885884"/>
              <a:ext cx="224286" cy="224286"/>
            </a:xfrm>
            <a:prstGeom prst="up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39803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382852"/>
            <a:ext cx="10717486" cy="647514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382852"/>
            <a:ext cx="10717486" cy="647514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0002"/>
            <a:ext cx="10717486" cy="6475148"/>
          </a:xfrm>
          <a:prstGeom prst="rect">
            <a:avLst/>
          </a:prstGeom>
        </p:spPr>
      </p:pic>
      <p:cxnSp>
        <p:nvCxnSpPr>
          <p:cNvPr id="10" name="Łącznik prosty 9"/>
          <p:cNvCxnSpPr/>
          <p:nvPr/>
        </p:nvCxnSpPr>
        <p:spPr>
          <a:xfrm>
            <a:off x="1054100" y="3492151"/>
            <a:ext cx="10731500" cy="381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>
            <a:off x="663138" y="4649819"/>
            <a:ext cx="10731500" cy="381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31193" y="5226304"/>
            <a:ext cx="10731500" cy="381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432512" y="2286000"/>
            <a:ext cx="10731500" cy="381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a 14"/>
          <p:cNvGrpSpPr/>
          <p:nvPr/>
        </p:nvGrpSpPr>
        <p:grpSpPr>
          <a:xfrm>
            <a:off x="465765" y="1936633"/>
            <a:ext cx="11369866" cy="4195195"/>
            <a:chOff x="432512" y="1974733"/>
            <a:chExt cx="11369866" cy="4195195"/>
          </a:xfrm>
        </p:grpSpPr>
        <p:cxnSp>
          <p:nvCxnSpPr>
            <p:cNvPr id="16" name="Łącznik prosty 15"/>
            <p:cNvCxnSpPr/>
            <p:nvPr/>
          </p:nvCxnSpPr>
          <p:spPr>
            <a:xfrm>
              <a:off x="1070878" y="2829420"/>
              <a:ext cx="10731500" cy="381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/>
          </p:nvCxnSpPr>
          <p:spPr>
            <a:xfrm>
              <a:off x="679916" y="4045811"/>
              <a:ext cx="10731500" cy="381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>
            <a:xfrm>
              <a:off x="432512" y="2286000"/>
              <a:ext cx="10731500" cy="381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Prostokąt 20"/>
            <p:cNvSpPr/>
            <p:nvPr/>
          </p:nvSpPr>
          <p:spPr>
            <a:xfrm>
              <a:off x="4089964" y="2304225"/>
              <a:ext cx="3703408" cy="54231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rostokąt 21"/>
            <p:cNvSpPr/>
            <p:nvPr/>
          </p:nvSpPr>
          <p:spPr>
            <a:xfrm>
              <a:off x="4022399" y="2828467"/>
              <a:ext cx="4031641" cy="68068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rostokąt 22"/>
            <p:cNvSpPr/>
            <p:nvPr/>
          </p:nvSpPr>
          <p:spPr>
            <a:xfrm>
              <a:off x="4884420" y="3514061"/>
              <a:ext cx="2908952" cy="53582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rostokąt 23"/>
            <p:cNvSpPr/>
            <p:nvPr/>
          </p:nvSpPr>
          <p:spPr>
            <a:xfrm>
              <a:off x="4125847" y="4064013"/>
              <a:ext cx="3667525" cy="59109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3601147" y="4655107"/>
              <a:ext cx="4860955" cy="5606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/>
            <p:cNvSpPr/>
            <p:nvPr/>
          </p:nvSpPr>
          <p:spPr>
            <a:xfrm>
              <a:off x="544095" y="5803810"/>
              <a:ext cx="11018597" cy="366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ole tekstowe 26"/>
            <p:cNvSpPr txBox="1"/>
            <p:nvPr/>
          </p:nvSpPr>
          <p:spPr>
            <a:xfrm>
              <a:off x="1351706" y="5783824"/>
              <a:ext cx="6537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/>
                <a:t>Styczeń</a:t>
              </a:r>
            </a:p>
          </p:txBody>
        </p:sp>
        <p:sp>
          <p:nvSpPr>
            <p:cNvPr id="28" name="pole tekstowe 27"/>
            <p:cNvSpPr txBox="1"/>
            <p:nvPr/>
          </p:nvSpPr>
          <p:spPr>
            <a:xfrm>
              <a:off x="2331953" y="5798165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/>
                <a:t>Luty</a:t>
              </a:r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3127950" y="5798165"/>
              <a:ext cx="6428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/>
                <a:t>Marzec</a:t>
              </a:r>
            </a:p>
          </p:txBody>
        </p:sp>
        <p:sp>
          <p:nvSpPr>
            <p:cNvPr id="30" name="pole tekstowe 29"/>
            <p:cNvSpPr txBox="1"/>
            <p:nvPr/>
          </p:nvSpPr>
          <p:spPr>
            <a:xfrm>
              <a:off x="4049211" y="5798166"/>
              <a:ext cx="738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/>
                <a:t>Kwiecień</a:t>
              </a:r>
            </a:p>
          </p:txBody>
        </p:sp>
        <p:sp>
          <p:nvSpPr>
            <p:cNvPr id="31" name="pole tekstowe 30"/>
            <p:cNvSpPr txBox="1"/>
            <p:nvPr/>
          </p:nvSpPr>
          <p:spPr>
            <a:xfrm>
              <a:off x="4951908" y="5808721"/>
              <a:ext cx="4267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/>
                <a:t>Maj</a:t>
              </a:r>
            </a:p>
          </p:txBody>
        </p:sp>
        <p:sp>
          <p:nvSpPr>
            <p:cNvPr id="32" name="pole tekstowe 31"/>
            <p:cNvSpPr txBox="1"/>
            <p:nvPr/>
          </p:nvSpPr>
          <p:spPr>
            <a:xfrm>
              <a:off x="5442855" y="5798166"/>
              <a:ext cx="7430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/>
                <a:t>Czerwiec</a:t>
              </a:r>
            </a:p>
          </p:txBody>
        </p:sp>
        <p:sp>
          <p:nvSpPr>
            <p:cNvPr id="33" name="pole tekstowe 32"/>
            <p:cNvSpPr txBox="1"/>
            <p:nvPr/>
          </p:nvSpPr>
          <p:spPr>
            <a:xfrm>
              <a:off x="6159148" y="5801065"/>
              <a:ext cx="5421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/>
                <a:t>Lipiec</a:t>
              </a:r>
            </a:p>
          </p:txBody>
        </p:sp>
        <p:sp>
          <p:nvSpPr>
            <p:cNvPr id="34" name="pole tekstowe 33"/>
            <p:cNvSpPr txBox="1"/>
            <p:nvPr/>
          </p:nvSpPr>
          <p:spPr>
            <a:xfrm>
              <a:off x="6862780" y="5785469"/>
              <a:ext cx="692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/>
                <a:t>Sierpień</a:t>
              </a:r>
            </a:p>
          </p:txBody>
        </p:sp>
        <p:sp>
          <p:nvSpPr>
            <p:cNvPr id="35" name="pole tekstowe 34"/>
            <p:cNvSpPr txBox="1"/>
            <p:nvPr/>
          </p:nvSpPr>
          <p:spPr>
            <a:xfrm>
              <a:off x="7705100" y="5789598"/>
              <a:ext cx="757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/>
                <a:t>Wrzesień</a:t>
              </a:r>
            </a:p>
          </p:txBody>
        </p:sp>
        <p:sp>
          <p:nvSpPr>
            <p:cNvPr id="36" name="pole tekstowe 35"/>
            <p:cNvSpPr txBox="1"/>
            <p:nvPr/>
          </p:nvSpPr>
          <p:spPr>
            <a:xfrm>
              <a:off x="8597158" y="5786216"/>
              <a:ext cx="8847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/>
                <a:t>Październik</a:t>
              </a:r>
            </a:p>
          </p:txBody>
        </p:sp>
        <p:cxnSp>
          <p:nvCxnSpPr>
            <p:cNvPr id="37" name="Łącznik prosty 36"/>
            <p:cNvCxnSpPr/>
            <p:nvPr/>
          </p:nvCxnSpPr>
          <p:spPr>
            <a:xfrm>
              <a:off x="2950166" y="1979802"/>
              <a:ext cx="47034" cy="4081021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Łącznik prosty 37"/>
            <p:cNvCxnSpPr/>
            <p:nvPr/>
          </p:nvCxnSpPr>
          <p:spPr>
            <a:xfrm>
              <a:off x="3917659" y="1988191"/>
              <a:ext cx="25464" cy="4022870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Łącznik prosty 38"/>
            <p:cNvCxnSpPr/>
            <p:nvPr/>
          </p:nvCxnSpPr>
          <p:spPr>
            <a:xfrm>
              <a:off x="5442855" y="1979802"/>
              <a:ext cx="62810" cy="4105918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Łącznik prosty 39"/>
            <p:cNvCxnSpPr/>
            <p:nvPr/>
          </p:nvCxnSpPr>
          <p:spPr>
            <a:xfrm>
              <a:off x="6789542" y="2004969"/>
              <a:ext cx="58298" cy="40701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Łącznik prosty 40"/>
            <p:cNvCxnSpPr/>
            <p:nvPr/>
          </p:nvCxnSpPr>
          <p:spPr>
            <a:xfrm>
              <a:off x="7555598" y="1988191"/>
              <a:ext cx="78384" cy="4097529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Łącznik prosty 41"/>
            <p:cNvCxnSpPr/>
            <p:nvPr/>
          </p:nvCxnSpPr>
          <p:spPr>
            <a:xfrm>
              <a:off x="2140531" y="1979802"/>
              <a:ext cx="0" cy="4081021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Łącznik prosty 42"/>
            <p:cNvCxnSpPr/>
            <p:nvPr/>
          </p:nvCxnSpPr>
          <p:spPr>
            <a:xfrm>
              <a:off x="4823578" y="1974733"/>
              <a:ext cx="33666" cy="4133850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Łącznik prosty 43"/>
            <p:cNvCxnSpPr/>
            <p:nvPr/>
          </p:nvCxnSpPr>
          <p:spPr>
            <a:xfrm>
              <a:off x="8515292" y="1979802"/>
              <a:ext cx="36390" cy="4105918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Łącznik prosty 44"/>
            <p:cNvCxnSpPr/>
            <p:nvPr/>
          </p:nvCxnSpPr>
          <p:spPr>
            <a:xfrm>
              <a:off x="6162647" y="1987899"/>
              <a:ext cx="33666" cy="4133850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Prostokąt 45"/>
          <p:cNvSpPr/>
          <p:nvPr/>
        </p:nvSpPr>
        <p:spPr>
          <a:xfrm>
            <a:off x="3293377" y="5245257"/>
            <a:ext cx="5221915" cy="56064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Tytuł 1"/>
          <p:cNvSpPr txBox="1">
            <a:spLocks/>
          </p:cNvSpPr>
          <p:nvPr/>
        </p:nvSpPr>
        <p:spPr>
          <a:xfrm>
            <a:off x="5622488" y="336576"/>
            <a:ext cx="6163112" cy="5150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400" b="1"/>
              <a:t>Wydłużenie sezonu turystycznego</a:t>
            </a:r>
            <a:br>
              <a:rPr lang="pl-PL" sz="2400" b="1"/>
            </a:br>
            <a:r>
              <a:rPr lang="pl-PL" sz="2400" b="1"/>
              <a:t>ruch rowerowy</a:t>
            </a:r>
            <a:endParaRPr lang="pl-PL" sz="2400" b="1" dirty="0"/>
          </a:p>
        </p:txBody>
      </p:sp>
      <p:pic>
        <p:nvPicPr>
          <p:cNvPr id="48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7" y="189985"/>
            <a:ext cx="1377588" cy="4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49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FFA0356-6938-CE7B-4CD1-788C96620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831" r="5831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13B8A56-3FB3-48CF-5D1C-6163C5CE0B14}"/>
              </a:ext>
            </a:extLst>
          </p:cNvPr>
          <p:cNvSpPr txBox="1"/>
          <p:nvPr/>
        </p:nvSpPr>
        <p:spPr>
          <a:xfrm>
            <a:off x="6709878" y="3517832"/>
            <a:ext cx="230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Życie na trasie</a:t>
            </a:r>
          </a:p>
        </p:txBody>
      </p:sp>
    </p:spTree>
    <p:extLst>
      <p:ext uri="{BB962C8B-B14F-4D97-AF65-F5344CB8AC3E}">
        <p14:creationId xmlns:p14="http://schemas.microsoft.com/office/powerpoint/2010/main" val="6202781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CC9DEA4-FC3B-48CD-B7D3-326074A09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987137"/>
            <a:ext cx="11335657" cy="529196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57" y="802944"/>
            <a:ext cx="11407944" cy="5961258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0" y="660400"/>
            <a:ext cx="12611100" cy="6214159"/>
            <a:chOff x="0" y="821641"/>
            <a:chExt cx="12611100" cy="6214159"/>
          </a:xfrm>
        </p:grpSpPr>
        <p:sp>
          <p:nvSpPr>
            <p:cNvPr id="7" name="Prostokąt 6"/>
            <p:cNvSpPr/>
            <p:nvPr/>
          </p:nvSpPr>
          <p:spPr>
            <a:xfrm>
              <a:off x="0" y="821641"/>
              <a:ext cx="12611100" cy="6214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9697" y="1082482"/>
              <a:ext cx="8892403" cy="5736271"/>
            </a:xfrm>
            <a:prstGeom prst="rect">
              <a:avLst/>
            </a:prstGeom>
          </p:spPr>
        </p:pic>
      </p:grp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877" y="968517"/>
            <a:ext cx="9960800" cy="567858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C508DF6-E924-46E6-BB0E-49D9949B3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98" y="815531"/>
            <a:ext cx="12192000" cy="5658953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0" y="802944"/>
            <a:ext cx="12208425" cy="6200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Symbol zastępczy tekstu 1">
            <a:extLst>
              <a:ext uri="{FF2B5EF4-FFF2-40B4-BE49-F238E27FC236}">
                <a16:creationId xmlns:a16="http://schemas.microsoft.com/office/drawing/2014/main" id="{937AA3F3-D88C-7B29-0ADF-E47D2B5D664E}"/>
              </a:ext>
            </a:extLst>
          </p:cNvPr>
          <p:cNvSpPr txBox="1"/>
          <p:nvPr/>
        </p:nvSpPr>
        <p:spPr>
          <a:xfrm>
            <a:off x="7495710" y="333663"/>
            <a:ext cx="4489167" cy="487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bg1"/>
                </a:solidFill>
                <a:latin typeface="Diavlo Book" panose="02000000000000000000" pitchFamily="50" charset="-18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100"/>
              </a:lnSpc>
            </a:pPr>
            <a:r>
              <a:rPr lang="pl-PL" sz="2400" b="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TURYSTYKA AKTYWNA</a:t>
            </a:r>
            <a:br>
              <a:rPr lang="pl-PL" sz="2400" b="0" dirty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pl-PL" sz="2400" b="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Oferty oparte o nowe inwestycje</a:t>
            </a:r>
          </a:p>
        </p:txBody>
      </p:sp>
      <p:cxnSp>
        <p:nvCxnSpPr>
          <p:cNvPr id="20" name="Łącznik prosty 19"/>
          <p:cNvCxnSpPr/>
          <p:nvPr/>
        </p:nvCxnSpPr>
        <p:spPr>
          <a:xfrm flipV="1">
            <a:off x="6375698" y="647700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a 13"/>
          <p:cNvGrpSpPr/>
          <p:nvPr/>
        </p:nvGrpSpPr>
        <p:grpSpPr>
          <a:xfrm>
            <a:off x="288849" y="932788"/>
            <a:ext cx="12033402" cy="5866259"/>
            <a:chOff x="288849" y="4537676"/>
            <a:chExt cx="12033402" cy="5866259"/>
          </a:xfrm>
        </p:grpSpPr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960" y="8238663"/>
              <a:ext cx="3028123" cy="2165271"/>
            </a:xfrm>
            <a:prstGeom prst="rect">
              <a:avLst/>
            </a:prstGeom>
            <a:effectLst>
              <a:outerShdw blurRad="215900" dist="38100" dir="2700000" sx="104000" sy="104000" algn="tl" rotWithShape="0">
                <a:prstClr val="black">
                  <a:alpha val="47000"/>
                </a:prstClr>
              </a:outerShdw>
            </a:effectLst>
          </p:spPr>
        </p:pic>
        <p:pic>
          <p:nvPicPr>
            <p:cNvPr id="18" name="Obraz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36072" y="8229197"/>
              <a:ext cx="3031352" cy="2174738"/>
            </a:xfrm>
            <a:prstGeom prst="rect">
              <a:avLst/>
            </a:prstGeom>
          </p:spPr>
        </p:pic>
        <p:pic>
          <p:nvPicPr>
            <p:cNvPr id="19" name="Obraz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8849" y="4537676"/>
              <a:ext cx="6864412" cy="3405570"/>
            </a:xfrm>
            <a:prstGeom prst="rect">
              <a:avLst/>
            </a:prstGeom>
            <a:effectLst>
              <a:outerShdw blurRad="215900" dist="38100" dir="2700000" sx="104000" sy="104000" algn="tl" rotWithShape="0">
                <a:prstClr val="black">
                  <a:alpha val="47000"/>
                </a:prstClr>
              </a:outerShdw>
            </a:effectLst>
          </p:spPr>
        </p:pic>
        <p:pic>
          <p:nvPicPr>
            <p:cNvPr id="12" name="Obraz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71414" y="5880099"/>
              <a:ext cx="4750837" cy="3854337"/>
            </a:xfrm>
            <a:prstGeom prst="rect">
              <a:avLst/>
            </a:prstGeom>
          </p:spPr>
        </p:pic>
      </p:grpSp>
      <p:pic>
        <p:nvPicPr>
          <p:cNvPr id="8" name="Obraz 12">
            <a:extLst>
              <a:ext uri="{FF2B5EF4-FFF2-40B4-BE49-F238E27FC236}">
                <a16:creationId xmlns:a16="http://schemas.microsoft.com/office/drawing/2014/main" id="{7254FCBF-DCCA-B0F1-F740-8496CEF5A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7" y="189985"/>
            <a:ext cx="1377588" cy="4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662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5F7F3C6-8A23-CD1D-8A54-FCD1E20B0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477" y="3853838"/>
            <a:ext cx="4654023" cy="2810803"/>
          </a:xfrm>
          <a:prstGeom prst="rect">
            <a:avLst/>
          </a:prstGeom>
        </p:spPr>
      </p:pic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4D23684F-DFE5-F9EC-30B9-B47F3DB71005}"/>
              </a:ext>
            </a:extLst>
          </p:cNvPr>
          <p:cNvSpPr txBox="1"/>
          <p:nvPr/>
        </p:nvSpPr>
        <p:spPr>
          <a:xfrm>
            <a:off x="7470310" y="346363"/>
            <a:ext cx="4489167" cy="487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bg1"/>
                </a:solidFill>
                <a:latin typeface="Diavlo Book" panose="02000000000000000000" pitchFamily="50" charset="-18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100"/>
              </a:lnSpc>
            </a:pPr>
            <a:r>
              <a:rPr lang="pl-PL" sz="2400" b="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TURYSTYKA AKTYWNA</a:t>
            </a:r>
            <a:br>
              <a:rPr lang="pl-PL" sz="2400" b="0" dirty="0">
                <a:solidFill>
                  <a:schemeClr val="accent4">
                    <a:lumMod val="50000"/>
                  </a:schemeClr>
                </a:solidFill>
                <a:latin typeface="+mj-lt"/>
              </a:rPr>
            </a:br>
            <a:r>
              <a:rPr lang="pl-PL" sz="2400" b="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Oferta dla rowerzystów 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FD720ECE-7697-E360-4DDE-8DAE391F9B24}"/>
              </a:ext>
            </a:extLst>
          </p:cNvPr>
          <p:cNvCxnSpPr/>
          <p:nvPr/>
        </p:nvCxnSpPr>
        <p:spPr>
          <a:xfrm flipV="1">
            <a:off x="6375698" y="647700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12">
            <a:extLst>
              <a:ext uri="{FF2B5EF4-FFF2-40B4-BE49-F238E27FC236}">
                <a16:creationId xmlns:a16="http://schemas.microsoft.com/office/drawing/2014/main" id="{8750440F-8630-73FA-1F36-0ED8686AF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7" y="189985"/>
            <a:ext cx="1377588" cy="4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562C343-E528-7396-3310-B84AC6385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234" y="1470341"/>
            <a:ext cx="3145745" cy="519430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75E63E7-CF9F-EC82-4DEF-848CB2E35C62}"/>
              </a:ext>
            </a:extLst>
          </p:cNvPr>
          <p:cNvSpPr txBox="1"/>
          <p:nvPr/>
        </p:nvSpPr>
        <p:spPr>
          <a:xfrm>
            <a:off x="214297" y="1234211"/>
            <a:ext cx="877693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Pomorskie to atrakcje dla turystów z kraju i ze świata – nie tylko w Trójmieście. </a:t>
            </a:r>
            <a:r>
              <a:rPr lang="pl-PL" sz="200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pl-PL" sz="200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l-PL" sz="200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Od </a:t>
            </a:r>
            <a:r>
              <a:rPr lang="pl-PL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miejsc historycznych, przez kulturę, rozrywkę i piękną przyrodę, po nowoczesne obiekty – region ma wiele do zaoferowania. Warto zaplanować zwiedzanie </a:t>
            </a:r>
            <a:br>
              <a:rPr lang="pl-PL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l-PL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 wygodny sposób, np. z Pomorską Kartą Turysty, która umożliwia tańszy dostęp </a:t>
            </a:r>
            <a:br>
              <a:rPr lang="pl-PL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l-PL" sz="2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 licznych atrakcji. </a:t>
            </a:r>
            <a:r>
              <a:rPr lang="pl-PL" sz="24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</a:rPr>
              <a:t>To atrakcyjna opcja dla rowerzystów podróżujących trasami </a:t>
            </a:r>
            <a:r>
              <a:rPr lang="pl-PL" sz="2400" b="1" i="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</a:rPr>
              <a:t>EuroVelo</a:t>
            </a:r>
            <a:r>
              <a:rPr lang="pl-PL" sz="24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</a:rPr>
              <a:t> 10/13 i </a:t>
            </a:r>
            <a:r>
              <a:rPr lang="pl-PL" sz="2400" b="1" i="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</a:rPr>
              <a:t>EuroVelo</a:t>
            </a:r>
            <a:r>
              <a:rPr lang="pl-PL" sz="24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</a:rPr>
              <a:t> 9 / Wiślaną Trasą Rowerową – mogą oni połączyć aktywny wypoczynek ze zwiedzaniem </a:t>
            </a:r>
            <a:r>
              <a:rPr lang="pl-PL" sz="2400" b="1" i="0" dirty="0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</a:rPr>
              <a:t/>
            </a:r>
            <a:br>
              <a:rPr lang="pl-PL" sz="2400" b="1" i="0" dirty="0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</a:rPr>
            </a:br>
            <a:r>
              <a:rPr lang="pl-PL" sz="2400" b="1" i="0" dirty="0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</a:rPr>
              <a:t>w </a:t>
            </a:r>
            <a:r>
              <a:rPr lang="pl-PL" sz="24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</a:rPr>
              <a:t>promocyjnych cenach</a:t>
            </a:r>
            <a:endParaRPr lang="pl-PL" sz="2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4967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1339" y="4296315"/>
            <a:ext cx="2123143" cy="2075962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A04B85D2-8A02-4D07-8A28-707C44841C6E}"/>
              </a:ext>
            </a:extLst>
          </p:cNvPr>
          <p:cNvSpPr txBox="1">
            <a:spLocks/>
          </p:cNvSpPr>
          <p:nvPr/>
        </p:nvSpPr>
        <p:spPr>
          <a:xfrm>
            <a:off x="4441371" y="145515"/>
            <a:ext cx="7864929" cy="766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 co to robimy ? - Sonda doświadczeń i preferencji rowerowych 2023</a:t>
            </a:r>
          </a:p>
        </p:txBody>
      </p:sp>
      <p:cxnSp>
        <p:nvCxnSpPr>
          <p:cNvPr id="6" name="Łącznik prosty 5"/>
          <p:cNvCxnSpPr/>
          <p:nvPr/>
        </p:nvCxnSpPr>
        <p:spPr>
          <a:xfrm flipV="1">
            <a:off x="6375698" y="647700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dt.pomorskie.eu/wp-content/uploads/2024/05/Wykres-18-_-Jakie-powinny-byc-kluczowe-uslugi-ujete-w-Karcie-Turysty-_-SONDA-DOSWIADCZEN-I-PREFERENCJI-ROWEROWYCH-2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07" y="911755"/>
            <a:ext cx="8962095" cy="592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t.pomorskie.eu/wp-content/uploads/2024/05/SONDA-DOSWIADCZEN-I-PREFERENCJI-ROWEROWYCH-2023-okladka-CALA-209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339" y="1175285"/>
            <a:ext cx="19907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7" y="189985"/>
            <a:ext cx="1377588" cy="4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9363181" y="6362300"/>
            <a:ext cx="2494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 = 1 080 respondentów</a:t>
            </a:r>
          </a:p>
        </p:txBody>
      </p:sp>
    </p:spTree>
    <p:extLst>
      <p:ext uri="{BB962C8B-B14F-4D97-AF65-F5344CB8AC3E}">
        <p14:creationId xmlns:p14="http://schemas.microsoft.com/office/powerpoint/2010/main" val="6822363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/>
          <a:srcRect b="4827"/>
          <a:stretch/>
        </p:blipFill>
        <p:spPr>
          <a:xfrm>
            <a:off x="4156574" y="884447"/>
            <a:ext cx="1915074" cy="1587448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A04B85D2-8A02-4D07-8A28-707C44841C6E}"/>
              </a:ext>
            </a:extLst>
          </p:cNvPr>
          <p:cNvSpPr txBox="1">
            <a:spLocks/>
          </p:cNvSpPr>
          <p:nvPr/>
        </p:nvSpPr>
        <p:spPr>
          <a:xfrm>
            <a:off x="6375698" y="118207"/>
            <a:ext cx="5732563" cy="766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000" dirty="0">
                <a:latin typeface="+mn-lt"/>
              </a:rPr>
              <a:t>Po co to robimy ?  - Efekty dla gospodarki</a:t>
            </a:r>
          </a:p>
        </p:txBody>
      </p:sp>
      <p:cxnSp>
        <p:nvCxnSpPr>
          <p:cNvPr id="10" name="Łącznik prosty 9"/>
          <p:cNvCxnSpPr/>
          <p:nvPr/>
        </p:nvCxnSpPr>
        <p:spPr>
          <a:xfrm flipV="1">
            <a:off x="6375698" y="647700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39" y="2515123"/>
            <a:ext cx="8509000" cy="396714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339" y="4296315"/>
            <a:ext cx="2123143" cy="2075962"/>
          </a:xfrm>
          <a:prstGeom prst="rect">
            <a:avLst/>
          </a:prstGeom>
        </p:spPr>
      </p:pic>
      <p:pic>
        <p:nvPicPr>
          <p:cNvPr id="7" name="Picture 6" descr="https://dt.pomorskie.eu/wp-content/uploads/2024/05/SONDA-DOSWIADCZEN-I-PREFERENCJI-ROWEROWYCH-2023-okladka-CALA-209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339" y="1175285"/>
            <a:ext cx="19907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7" y="189985"/>
            <a:ext cx="1377588" cy="4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3897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A04B85D2-8A02-4D07-8A28-707C44841C6E}"/>
              </a:ext>
            </a:extLst>
          </p:cNvPr>
          <p:cNvSpPr txBox="1">
            <a:spLocks/>
          </p:cNvSpPr>
          <p:nvPr/>
        </p:nvSpPr>
        <p:spPr>
          <a:xfrm>
            <a:off x="6375698" y="118207"/>
            <a:ext cx="5732563" cy="766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000" dirty="0">
                <a:latin typeface="+mn-lt"/>
              </a:rPr>
              <a:t>Po co to robimy ? - Efekty dla gospodarki</a:t>
            </a:r>
          </a:p>
        </p:txBody>
      </p:sp>
      <p:cxnSp>
        <p:nvCxnSpPr>
          <p:cNvPr id="10" name="Łącznik prosty 9"/>
          <p:cNvCxnSpPr/>
          <p:nvPr/>
        </p:nvCxnSpPr>
        <p:spPr>
          <a:xfrm flipV="1">
            <a:off x="6375698" y="647700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Wykres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3848638"/>
              </p:ext>
            </p:extLst>
          </p:nvPr>
        </p:nvGraphicFramePr>
        <p:xfrm>
          <a:off x="365423" y="779414"/>
          <a:ext cx="8416776" cy="5967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pole tekstowe 12"/>
          <p:cNvSpPr txBox="1"/>
          <p:nvPr/>
        </p:nvSpPr>
        <p:spPr>
          <a:xfrm>
            <a:off x="7550393" y="6430737"/>
            <a:ext cx="450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Źródło:  Sonda Rowerowa i badania francuskie</a:t>
            </a:r>
          </a:p>
        </p:txBody>
      </p:sp>
      <p:pic>
        <p:nvPicPr>
          <p:cNvPr id="5122" name="Picture 2" descr="Co musisz sprawdzić przed wycieczką rowerową? - IBOMBO | Stacje Naprawy  Roweró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875" y="3350641"/>
            <a:ext cx="4460971" cy="286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ermes Travel zbankrutowało - jak odzyskać pieniąd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875" y="957214"/>
            <a:ext cx="4460971" cy="223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7" y="189985"/>
            <a:ext cx="1377588" cy="4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35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B351F38-4BD0-58ED-3B98-8E65D2C4C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2" y="1221321"/>
            <a:ext cx="7148514" cy="5636679"/>
          </a:xfrm>
          <a:prstGeom prst="rect">
            <a:avLst/>
          </a:prstGeom>
          <a:noFill/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13E4F051-D249-0AAA-3042-CBAF693F15F0}"/>
              </a:ext>
            </a:extLst>
          </p:cNvPr>
          <p:cNvSpPr>
            <a:spLocks noGrp="1"/>
          </p:cNvSpPr>
          <p:nvPr/>
        </p:nvSpPr>
        <p:spPr>
          <a:xfrm>
            <a:off x="7300379" y="2217673"/>
            <a:ext cx="4711700" cy="413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Mapa cieplna</a:t>
            </a:r>
            <a:r>
              <a:rPr lang="pl-P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przedstawia intensywność występowania obiektów noclegowych </a:t>
            </a:r>
            <a:br>
              <a:rPr lang="pl-P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(im jaśniejsze tym więcej obiektów) oferujących usługi na portalach rezerwacyjnych, na którą naniesiono także </a:t>
            </a:r>
            <a:r>
              <a:rPr lang="pl-PL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pomorską strukturę tras rowerowych </a:t>
            </a:r>
            <a:br>
              <a:rPr lang="pl-PL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znaczeniu krajowym i regionalnym.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Mapa służy do analizy i oceny najbardziej </a:t>
            </a:r>
            <a:br>
              <a:rPr lang="pl-P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najmniej rozwiniętych destynacji turystycznych oraz oceny potencjału poprawy gospodarczej tych destynacji poprzez budowę trasy rowerowej.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7BC5D20-6D74-E034-D7D7-1989B09AC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3000"/>
          </a:blip>
          <a:srcRect r="9605"/>
          <a:stretch>
            <a:fillRect/>
          </a:stretch>
        </p:blipFill>
        <p:spPr bwMode="auto">
          <a:xfrm>
            <a:off x="8976779" y="983960"/>
            <a:ext cx="1358900" cy="1177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7" y="189985"/>
            <a:ext cx="1377588" cy="4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A04B85D2-8A02-4D07-8A28-707C44841C6E}"/>
              </a:ext>
            </a:extLst>
          </p:cNvPr>
          <p:cNvSpPr txBox="1">
            <a:spLocks/>
          </p:cNvSpPr>
          <p:nvPr/>
        </p:nvSpPr>
        <p:spPr>
          <a:xfrm>
            <a:off x="6340862" y="161749"/>
            <a:ext cx="5732563" cy="766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000" dirty="0">
                <a:latin typeface="+mn-lt"/>
              </a:rPr>
              <a:t>FAKTY</a:t>
            </a:r>
          </a:p>
        </p:txBody>
      </p:sp>
      <p:cxnSp>
        <p:nvCxnSpPr>
          <p:cNvPr id="14" name="Łącznik prosty 13"/>
          <p:cNvCxnSpPr/>
          <p:nvPr/>
        </p:nvCxnSpPr>
        <p:spPr>
          <a:xfrm flipV="1">
            <a:off x="6375698" y="647700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3008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6959" y="1001979"/>
            <a:ext cx="837331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Calibri" panose="020F0502020204030204" pitchFamily="34" charset="0"/>
                <a:cs typeface="Calibri" panose="020F0502020204030204" pitchFamily="34" charset="0"/>
              </a:rPr>
              <a:t>Kto może być?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Obiekt noclegowy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Obiekt gastronomiczny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Atrakcja turystyczna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Informacja turystyczna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Obiekt usługowy </a:t>
            </a:r>
            <a:b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(pozostałe m.in. serwisy rowerowe, stacje paliw, przechowalnia bagażu)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r="13555"/>
          <a:stretch/>
        </p:blipFill>
        <p:spPr>
          <a:xfrm>
            <a:off x="9960044" y="3159111"/>
            <a:ext cx="1619425" cy="1623514"/>
          </a:xfrm>
          <a:prstGeom prst="rect">
            <a:avLst/>
          </a:prstGeom>
          <a:effectLst>
            <a:outerShdw blurRad="203200" dist="38100" dir="2700000" sx="103000" sy="103000" algn="tl" rotWithShape="0">
              <a:prstClr val="black">
                <a:alpha val="37000"/>
              </a:prst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043" y="1323396"/>
            <a:ext cx="1619425" cy="1623514"/>
          </a:xfrm>
          <a:prstGeom prst="rect">
            <a:avLst/>
          </a:prstGeom>
          <a:effectLst>
            <a:outerShdw blurRad="203200" dist="38100" dir="2700000" sx="103000" sy="103000" algn="tl" rotWithShape="0">
              <a:prstClr val="black">
                <a:alpha val="37000"/>
              </a:prst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909" y="4994826"/>
            <a:ext cx="1618561" cy="1618561"/>
          </a:xfrm>
          <a:prstGeom prst="rect">
            <a:avLst/>
          </a:prstGeom>
          <a:effectLst>
            <a:outerShdw blurRad="203200" dist="38100" dir="2700000" sx="103000" sy="103000" algn="tl" rotWithShape="0">
              <a:prstClr val="black">
                <a:alpha val="37000"/>
              </a:prstClr>
            </a:outerShdw>
          </a:effec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A04B85D2-8A02-4D07-8A28-707C44841C6E}"/>
              </a:ext>
            </a:extLst>
          </p:cNvPr>
          <p:cNvSpPr txBox="1">
            <a:spLocks/>
          </p:cNvSpPr>
          <p:nvPr/>
        </p:nvSpPr>
        <p:spPr>
          <a:xfrm>
            <a:off x="6340862" y="266257"/>
            <a:ext cx="5732563" cy="766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000" dirty="0">
                <a:latin typeface="+mn-lt"/>
              </a:rPr>
              <a:t>Korzyści</a:t>
            </a:r>
          </a:p>
          <a:p>
            <a:pPr algn="r"/>
            <a:r>
              <a:rPr lang="pl-PL" sz="2000" dirty="0">
                <a:latin typeface="+mn-lt"/>
              </a:rPr>
              <a:t>Miejsca Przyjazne dla Rowerzystów</a:t>
            </a:r>
          </a:p>
        </p:txBody>
      </p:sp>
      <p:cxnSp>
        <p:nvCxnSpPr>
          <p:cNvPr id="10" name="Łącznik prosty 9"/>
          <p:cNvCxnSpPr/>
          <p:nvPr/>
        </p:nvCxnSpPr>
        <p:spPr>
          <a:xfrm flipV="1">
            <a:off x="6375698" y="647700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ostokąt 10"/>
          <p:cNvSpPr/>
          <p:nvPr/>
        </p:nvSpPr>
        <p:spPr>
          <a:xfrm>
            <a:off x="506959" y="3474228"/>
            <a:ext cx="87350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Calibri" panose="020F0502020204030204" pitchFamily="34" charset="0"/>
                <a:cs typeface="Calibri" panose="020F0502020204030204" pitchFamily="34" charset="0"/>
              </a:rPr>
              <a:t>Korzyści: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wspieranie lokalnego biznesu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Podniesienie atrakcyjności miejsca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Usługi dedykowane rowerzystom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Wzmocnienie oferty w sezonie i poza nim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Informacja/promocja obiektów na regionalnych portalach turystycznych oraz na  </a:t>
            </a:r>
            <a:r>
              <a:rPr lang="pl-P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mediach, na mapach rowerowych oraz innych materiałach promocyjnych.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Obecność obiektu w sieci nieodpłatnie i dobrowolnie</a:t>
            </a:r>
          </a:p>
          <a:p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7" y="189985"/>
            <a:ext cx="1377588" cy="4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1909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D0C76-854F-E32F-E6B2-6FB4E256E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D225A3A0-706B-3A7C-363E-F87091944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945" y="382468"/>
            <a:ext cx="1905493" cy="81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F030615-3777-CEDB-63B8-A1917ABAA1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782" y="591686"/>
            <a:ext cx="7592234" cy="6282730"/>
          </a:xfrm>
          <a:prstGeom prst="rect">
            <a:avLst/>
          </a:prstGeom>
        </p:spPr>
      </p:pic>
      <p:sp>
        <p:nvSpPr>
          <p:cNvPr id="6" name="Dymek mowy: prostokąt z zaokrąglonymi rogami 17">
            <a:extLst>
              <a:ext uri="{FF2B5EF4-FFF2-40B4-BE49-F238E27FC236}">
                <a16:creationId xmlns:a16="http://schemas.microsoft.com/office/drawing/2014/main" id="{73D46B85-02C8-05EE-3954-14121DE8E02E}"/>
              </a:ext>
            </a:extLst>
          </p:cNvPr>
          <p:cNvSpPr/>
          <p:nvPr/>
        </p:nvSpPr>
        <p:spPr>
          <a:xfrm>
            <a:off x="2805132" y="807371"/>
            <a:ext cx="1528077" cy="684093"/>
          </a:xfrm>
          <a:prstGeom prst="wedgeRoundRectCallout">
            <a:avLst>
              <a:gd name="adj1" fmla="val 36200"/>
              <a:gd name="adj2" fmla="val 92919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Poddąbie</a:t>
            </a:r>
          </a:p>
          <a:p>
            <a:pPr algn="r"/>
            <a:r>
              <a:rPr lang="pl-PL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177</a:t>
            </a:r>
            <a:endParaRPr lang="pl-PL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l-PL" sz="1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</a:t>
            </a:r>
            <a:endParaRPr lang="pl-PL" sz="1600" b="1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D69B8A9-47C1-A533-AFBF-CA8909E5E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76" y="897034"/>
            <a:ext cx="564034" cy="56403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909A4DD-BBA2-DB96-88AB-4156B2EF8399}"/>
              </a:ext>
            </a:extLst>
          </p:cNvPr>
          <p:cNvSpPr txBox="1"/>
          <p:nvPr/>
        </p:nvSpPr>
        <p:spPr>
          <a:xfrm>
            <a:off x="151582" y="2673732"/>
            <a:ext cx="26940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Ruch rowerowy </a:t>
            </a:r>
            <a:br>
              <a:rPr lang="pl-PL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12-13 kwietnia 2025 </a:t>
            </a:r>
            <a:br>
              <a:rPr lang="pl-PL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2000" b="1" dirty="0" smtClean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b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pl-PL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2000" b="1" dirty="0" smtClean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b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13-14 </a:t>
            </a:r>
            <a:r>
              <a:rPr lang="pl-PL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kwietnia 2024</a:t>
            </a:r>
          </a:p>
        </p:txBody>
      </p:sp>
      <p:sp>
        <p:nvSpPr>
          <p:cNvPr id="9" name="Dymek mowy: prostokąt z zaokrąglonymi rogami 22">
            <a:extLst>
              <a:ext uri="{FF2B5EF4-FFF2-40B4-BE49-F238E27FC236}">
                <a16:creationId xmlns:a16="http://schemas.microsoft.com/office/drawing/2014/main" id="{75541925-14DD-7E40-4E18-2FDB5A6CE3C8}"/>
              </a:ext>
            </a:extLst>
          </p:cNvPr>
          <p:cNvSpPr/>
          <p:nvPr/>
        </p:nvSpPr>
        <p:spPr>
          <a:xfrm>
            <a:off x="9917983" y="3826290"/>
            <a:ext cx="1574192" cy="713923"/>
          </a:xfrm>
          <a:prstGeom prst="wedgeRoundRectCallout">
            <a:avLst>
              <a:gd name="adj1" fmla="val -54976"/>
              <a:gd name="adj2" fmla="val -91375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Kmiecin</a:t>
            </a:r>
          </a:p>
          <a:p>
            <a:pPr algn="r"/>
            <a:r>
              <a:rPr lang="pl-PL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262</a:t>
            </a:r>
            <a:endParaRPr lang="pl-PL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l-PL" sz="1600" b="1" i="1" dirty="0">
                <a:solidFill>
                  <a:schemeClr val="accent5">
                    <a:lumMod val="75000"/>
                  </a:schemeClr>
                </a:solidFill>
              </a:rPr>
              <a:t>266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300F1FC-7C11-E6A5-B6F1-188A7D1615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251" y="3970464"/>
            <a:ext cx="564034" cy="564034"/>
          </a:xfrm>
          <a:prstGeom prst="rect">
            <a:avLst/>
          </a:prstGeom>
        </p:spPr>
      </p:pic>
      <p:sp>
        <p:nvSpPr>
          <p:cNvPr id="11" name="Dymek mowy: prostokąt z zaokrąglonymi rogami 26">
            <a:extLst>
              <a:ext uri="{FF2B5EF4-FFF2-40B4-BE49-F238E27FC236}">
                <a16:creationId xmlns:a16="http://schemas.microsoft.com/office/drawing/2014/main" id="{D96BAF7B-7521-ADCE-BFFF-621145E74864}"/>
              </a:ext>
            </a:extLst>
          </p:cNvPr>
          <p:cNvSpPr/>
          <p:nvPr/>
        </p:nvSpPr>
        <p:spPr>
          <a:xfrm>
            <a:off x="7380401" y="4449080"/>
            <a:ext cx="1407650" cy="700890"/>
          </a:xfrm>
          <a:prstGeom prst="wedgeRoundRectCallout">
            <a:avLst>
              <a:gd name="adj1" fmla="val 55238"/>
              <a:gd name="adj2" fmla="val -124630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Tczew</a:t>
            </a:r>
          </a:p>
          <a:p>
            <a:pPr algn="r"/>
            <a:r>
              <a:rPr lang="pl-PL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454</a:t>
            </a:r>
            <a:endParaRPr lang="pl-PL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l-PL" sz="1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</a:t>
            </a:r>
            <a:endParaRPr lang="pl-PL" sz="1600" b="1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1FB46E6-8574-7BCE-4104-56768F0D97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76" y="4482006"/>
            <a:ext cx="564034" cy="564034"/>
          </a:xfrm>
          <a:prstGeom prst="rect">
            <a:avLst/>
          </a:prstGeom>
        </p:spPr>
      </p:pic>
      <p:sp>
        <p:nvSpPr>
          <p:cNvPr id="13" name="Dymek mowy: prostokąt z zaokrąglonymi rogami 30">
            <a:extLst>
              <a:ext uri="{FF2B5EF4-FFF2-40B4-BE49-F238E27FC236}">
                <a16:creationId xmlns:a16="http://schemas.microsoft.com/office/drawing/2014/main" id="{DDD34940-0C13-48AA-B408-FC44A97262B8}"/>
              </a:ext>
            </a:extLst>
          </p:cNvPr>
          <p:cNvSpPr/>
          <p:nvPr/>
        </p:nvSpPr>
        <p:spPr>
          <a:xfrm>
            <a:off x="9563757" y="5363339"/>
            <a:ext cx="1491021" cy="727228"/>
          </a:xfrm>
          <a:prstGeom prst="wedgeRoundRectCallout">
            <a:avLst>
              <a:gd name="adj1" fmla="val -69353"/>
              <a:gd name="adj2" fmla="val -27240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Kwidzyn</a:t>
            </a:r>
          </a:p>
          <a:p>
            <a:pPr algn="r"/>
            <a:r>
              <a:rPr lang="pl-PL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510</a:t>
            </a:r>
            <a:endParaRPr lang="pl-PL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l-PL" sz="1600" b="1" i="1" dirty="0" smtClean="0">
                <a:solidFill>
                  <a:srgbClr val="FF0000"/>
                </a:solidFill>
              </a:rPr>
              <a:t>44</a:t>
            </a:r>
            <a:r>
              <a:rPr lang="pl-PL" sz="1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pl-PL" sz="1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98F3D32D-0FD7-9407-ABE9-07B0A1F2D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282" y="5491578"/>
            <a:ext cx="564034" cy="564034"/>
          </a:xfrm>
          <a:prstGeom prst="rect">
            <a:avLst/>
          </a:prstGeom>
        </p:spPr>
      </p:pic>
      <p:sp>
        <p:nvSpPr>
          <p:cNvPr id="15" name="Dymek mowy: prostokąt z zaokrąglonymi rogami 34">
            <a:extLst>
              <a:ext uri="{FF2B5EF4-FFF2-40B4-BE49-F238E27FC236}">
                <a16:creationId xmlns:a16="http://schemas.microsoft.com/office/drawing/2014/main" id="{879E81D6-F26B-9A6F-7BF7-D79A67629B10}"/>
              </a:ext>
            </a:extLst>
          </p:cNvPr>
          <p:cNvSpPr/>
          <p:nvPr/>
        </p:nvSpPr>
        <p:spPr>
          <a:xfrm>
            <a:off x="6313345" y="1586493"/>
            <a:ext cx="1245274" cy="762704"/>
          </a:xfrm>
          <a:prstGeom prst="wedgeRoundRectCallout">
            <a:avLst>
              <a:gd name="adj1" fmla="val 58113"/>
              <a:gd name="adj2" fmla="val -93750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Puck</a:t>
            </a: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pl-PL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</a:t>
            </a:r>
            <a:endParaRPr lang="pl-PL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l-PL" sz="1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591</a:t>
            </a:r>
            <a:endParaRPr lang="pl-PL" sz="1600" b="1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E78854C8-C331-4267-6D67-A7FC3FCB8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165" y="1600947"/>
            <a:ext cx="564034" cy="564034"/>
          </a:xfrm>
          <a:prstGeom prst="rect">
            <a:avLst/>
          </a:prstGeom>
        </p:spPr>
      </p:pic>
      <p:sp>
        <p:nvSpPr>
          <p:cNvPr id="21" name="Dymek mowy: prostokąt z zaokrąglonymi rogami 46">
            <a:extLst>
              <a:ext uri="{FF2B5EF4-FFF2-40B4-BE49-F238E27FC236}">
                <a16:creationId xmlns:a16="http://schemas.microsoft.com/office/drawing/2014/main" id="{6030F6F7-5F15-634B-3C05-1895D2252AAD}"/>
              </a:ext>
            </a:extLst>
          </p:cNvPr>
          <p:cNvSpPr/>
          <p:nvPr/>
        </p:nvSpPr>
        <p:spPr>
          <a:xfrm>
            <a:off x="9718269" y="1629147"/>
            <a:ext cx="1986999" cy="713662"/>
          </a:xfrm>
          <a:prstGeom prst="wedgeRoundRectCallout">
            <a:avLst>
              <a:gd name="adj1" fmla="val -18078"/>
              <a:gd name="adj2" fmla="val 80838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Krynica Morska</a:t>
            </a:r>
          </a:p>
          <a:p>
            <a:pPr algn="r"/>
            <a:r>
              <a:rPr lang="pl-PL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575</a:t>
            </a:r>
            <a:endParaRPr lang="pl-PL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l-PL" sz="1600" b="1" i="1" dirty="0" smtClean="0">
                <a:solidFill>
                  <a:schemeClr val="accent5">
                    <a:lumMod val="75000"/>
                  </a:schemeClr>
                </a:solidFill>
              </a:rPr>
              <a:t>74</a:t>
            </a:r>
            <a:endParaRPr lang="pl-PL" sz="1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07D9B3EA-0928-67EA-0156-B6CEBA1C8E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648" y="1894418"/>
            <a:ext cx="564034" cy="564034"/>
          </a:xfrm>
          <a:prstGeom prst="rect">
            <a:avLst/>
          </a:prstGeom>
        </p:spPr>
      </p:pic>
      <p:sp>
        <p:nvSpPr>
          <p:cNvPr id="23" name="Dymek mowy: prostokąt z zaokrąglonymi rogami 50">
            <a:extLst>
              <a:ext uri="{FF2B5EF4-FFF2-40B4-BE49-F238E27FC236}">
                <a16:creationId xmlns:a16="http://schemas.microsoft.com/office/drawing/2014/main" id="{B8D12FB7-3F55-1FA4-54B0-E1F02EB37B0B}"/>
              </a:ext>
            </a:extLst>
          </p:cNvPr>
          <p:cNvSpPr/>
          <p:nvPr/>
        </p:nvSpPr>
        <p:spPr>
          <a:xfrm>
            <a:off x="7065378" y="3510678"/>
            <a:ext cx="1458452" cy="656734"/>
          </a:xfrm>
          <a:prstGeom prst="wedgeRoundRectCallout">
            <a:avLst>
              <a:gd name="adj1" fmla="val 88561"/>
              <a:gd name="adj2" fmla="val -63365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Kiezmark</a:t>
            </a:r>
          </a:p>
          <a:p>
            <a:pPr algn="r"/>
            <a:r>
              <a:rPr lang="pl-PL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262</a:t>
            </a:r>
            <a:endParaRPr lang="pl-PL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l-PL" sz="1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126</a:t>
            </a:r>
            <a:endParaRPr lang="pl-PL" sz="1600" b="1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F9B8B986-5635-92C3-4109-05C2D997E3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459" y="3592654"/>
            <a:ext cx="564034" cy="564034"/>
          </a:xfrm>
          <a:prstGeom prst="rect">
            <a:avLst/>
          </a:prstGeom>
        </p:spPr>
      </p:pic>
      <p:sp>
        <p:nvSpPr>
          <p:cNvPr id="25" name="Dymek mowy: prostokąt z zaokrąglonymi rogami 54">
            <a:extLst>
              <a:ext uri="{FF2B5EF4-FFF2-40B4-BE49-F238E27FC236}">
                <a16:creationId xmlns:a16="http://schemas.microsoft.com/office/drawing/2014/main" id="{DA5A4810-C109-4008-E679-FE832707F753}"/>
              </a:ext>
            </a:extLst>
          </p:cNvPr>
          <p:cNvSpPr/>
          <p:nvPr/>
        </p:nvSpPr>
        <p:spPr>
          <a:xfrm>
            <a:off x="10285408" y="790696"/>
            <a:ext cx="1419860" cy="740636"/>
          </a:xfrm>
          <a:prstGeom prst="wedgeRoundRectCallout">
            <a:avLst>
              <a:gd name="adj1" fmla="val -184546"/>
              <a:gd name="adj2" fmla="val 15592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Chałupy</a:t>
            </a:r>
          </a:p>
          <a:p>
            <a:pPr algn="r"/>
            <a:r>
              <a:rPr lang="pl-PL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716</a:t>
            </a:r>
            <a:endParaRPr lang="pl-PL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l-PL" sz="16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451</a:t>
            </a:r>
            <a:endParaRPr lang="pl-PL" sz="16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66993F69-56D4-26D2-C74F-7C785E4540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54" y="820196"/>
            <a:ext cx="564034" cy="564034"/>
          </a:xfrm>
          <a:prstGeom prst="rect">
            <a:avLst/>
          </a:prstGeom>
        </p:spPr>
      </p:pic>
      <p:sp>
        <p:nvSpPr>
          <p:cNvPr id="27" name="Dymek mowy: prostokąt z zaokrąglonymi rogami 58">
            <a:extLst>
              <a:ext uri="{FF2B5EF4-FFF2-40B4-BE49-F238E27FC236}">
                <a16:creationId xmlns:a16="http://schemas.microsoft.com/office/drawing/2014/main" id="{9BE20D86-84EA-25F6-9BC5-7DDAAFD92942}"/>
              </a:ext>
            </a:extLst>
          </p:cNvPr>
          <p:cNvSpPr/>
          <p:nvPr/>
        </p:nvSpPr>
        <p:spPr>
          <a:xfrm>
            <a:off x="9870884" y="2896924"/>
            <a:ext cx="2191927" cy="708918"/>
          </a:xfrm>
          <a:prstGeom prst="wedgeRoundRectCallout">
            <a:avLst>
              <a:gd name="adj1" fmla="val -89882"/>
              <a:gd name="adj2" fmla="val -46718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W.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Sobieszewska</a:t>
            </a:r>
            <a:endPara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l-PL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744</a:t>
            </a:r>
            <a:endParaRPr lang="pl-PL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l-PL" sz="1600" b="1" i="1" dirty="0" smtClean="0">
                <a:solidFill>
                  <a:schemeClr val="accent5">
                    <a:lumMod val="75000"/>
                  </a:schemeClr>
                </a:solidFill>
              </a:rPr>
              <a:t>266</a:t>
            </a:r>
            <a:endParaRPr lang="pl-PL" sz="1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6C8DF339-27ED-9F86-9C6B-F6B7D828DB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800" y="3109393"/>
            <a:ext cx="564034" cy="564034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E2F3F23-6E45-264D-5700-C549BAC7C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288" y="4909629"/>
            <a:ext cx="274337" cy="272720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D77A6FC2-666E-9A30-F8FA-E50B126BA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786" y="3439185"/>
            <a:ext cx="278381" cy="278381"/>
          </a:xfrm>
          <a:prstGeom prst="rect">
            <a:avLst/>
          </a:prstGeom>
        </p:spPr>
      </p:pic>
      <p:sp>
        <p:nvSpPr>
          <p:cNvPr id="31" name="Dymek mowy: prostokąt z zaokrąglonymi rogami 54">
            <a:extLst>
              <a:ext uri="{FF2B5EF4-FFF2-40B4-BE49-F238E27FC236}">
                <a16:creationId xmlns:a16="http://schemas.microsoft.com/office/drawing/2014/main" id="{41C33D75-B2EB-B88C-850A-9DF5C5AEC95E}"/>
              </a:ext>
            </a:extLst>
          </p:cNvPr>
          <p:cNvSpPr/>
          <p:nvPr/>
        </p:nvSpPr>
        <p:spPr>
          <a:xfrm>
            <a:off x="8213694" y="128931"/>
            <a:ext cx="1955861" cy="699205"/>
          </a:xfrm>
          <a:prstGeom prst="wedgeRoundRectCallout">
            <a:avLst>
              <a:gd name="adj1" fmla="val -74133"/>
              <a:gd name="adj2" fmla="val 70025"/>
              <a:gd name="adj3" fmla="val 16667"/>
            </a:avLst>
          </a:prstGeom>
          <a:solidFill>
            <a:srgbClr val="7030A0">
              <a:alpha val="27000"/>
            </a:srgb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Władysławowo</a:t>
            </a:r>
          </a:p>
          <a:p>
            <a:pPr algn="r"/>
            <a:r>
              <a:rPr lang="pl-PL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652</a:t>
            </a:r>
          </a:p>
          <a:p>
            <a:pPr algn="r"/>
            <a:r>
              <a:rPr lang="pl-PL" sz="16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471</a:t>
            </a:r>
            <a:endParaRPr lang="pl-PL" sz="16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105EA031-2EBF-F070-E239-F533D272C3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79" y="192538"/>
            <a:ext cx="564034" cy="564034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F81916BF-C320-7F0B-5AE8-E75685592D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33" y="1806726"/>
            <a:ext cx="278381" cy="278381"/>
          </a:xfrm>
          <a:prstGeom prst="rect">
            <a:avLst/>
          </a:prstGeom>
        </p:spPr>
      </p:pic>
      <p:sp>
        <p:nvSpPr>
          <p:cNvPr id="34" name="Dymek mowy: prostokąt z zaokrąglonymi rogami 17">
            <a:extLst>
              <a:ext uri="{FF2B5EF4-FFF2-40B4-BE49-F238E27FC236}">
                <a16:creationId xmlns:a16="http://schemas.microsoft.com/office/drawing/2014/main" id="{72A17D08-BD7B-D815-C980-0CFB2C2FD562}"/>
              </a:ext>
            </a:extLst>
          </p:cNvPr>
          <p:cNvSpPr/>
          <p:nvPr/>
        </p:nvSpPr>
        <p:spPr>
          <a:xfrm>
            <a:off x="4140333" y="4725920"/>
            <a:ext cx="1557239" cy="540075"/>
          </a:xfrm>
          <a:prstGeom prst="wedgeRoundRectCallout">
            <a:avLst>
              <a:gd name="adj1" fmla="val 46500"/>
              <a:gd name="adj2" fmla="val 126022"/>
              <a:gd name="adj3" fmla="val 16667"/>
            </a:avLst>
          </a:prstGeom>
          <a:solidFill>
            <a:srgbClr val="7030A0">
              <a:alpha val="27000"/>
            </a:srgb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Stary Młyn</a:t>
            </a:r>
          </a:p>
          <a:p>
            <a:pPr algn="r"/>
            <a:r>
              <a:rPr lang="pl-PL" sz="16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</a:t>
            </a:r>
            <a:endParaRPr lang="pl-PL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96D02ADA-5F2A-F09D-01E9-D0AE0296A6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83" y="4763972"/>
            <a:ext cx="564034" cy="564034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BE7E0403-F5C7-4BB3-E4FC-16DEA77DAF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087" y="855031"/>
            <a:ext cx="228339" cy="228339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7CABBC2D-64C6-05FA-E46B-03E5FFB7F7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800" y="920274"/>
            <a:ext cx="389314" cy="388968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7CCE4B86-D683-817E-7AED-7194C6C9AD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937" y="2356100"/>
            <a:ext cx="389314" cy="388968"/>
          </a:xfrm>
          <a:prstGeom prst="rect">
            <a:avLst/>
          </a:prstGeom>
        </p:spPr>
      </p:pic>
      <p:sp>
        <p:nvSpPr>
          <p:cNvPr id="39" name="pole tekstowe 38">
            <a:extLst>
              <a:ext uri="{FF2B5EF4-FFF2-40B4-BE49-F238E27FC236}">
                <a16:creationId xmlns:a16="http://schemas.microsoft.com/office/drawing/2014/main" id="{F68405E5-CC3B-9B36-1201-874D0A32A8BA}"/>
              </a:ext>
            </a:extLst>
          </p:cNvPr>
          <p:cNvSpPr txBox="1"/>
          <p:nvPr/>
        </p:nvSpPr>
        <p:spPr>
          <a:xfrm>
            <a:off x="3971001" y="2518206"/>
            <a:ext cx="72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Słupsk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9CEA6199-A5BD-FAAE-BB3D-72818B827347}"/>
              </a:ext>
            </a:extLst>
          </p:cNvPr>
          <p:cNvSpPr txBox="1"/>
          <p:nvPr/>
        </p:nvSpPr>
        <p:spPr>
          <a:xfrm>
            <a:off x="7489260" y="2093685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Gdynia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067472EA-93A8-75AF-7091-E4FF0279C8C9}"/>
              </a:ext>
            </a:extLst>
          </p:cNvPr>
          <p:cNvSpPr txBox="1"/>
          <p:nvPr/>
        </p:nvSpPr>
        <p:spPr>
          <a:xfrm>
            <a:off x="7628264" y="2356100"/>
            <a:ext cx="630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Sopot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B5D34FBC-3CA6-6133-4D1D-17B547F976CC}"/>
              </a:ext>
            </a:extLst>
          </p:cNvPr>
          <p:cNvSpPr txBox="1"/>
          <p:nvPr/>
        </p:nvSpPr>
        <p:spPr>
          <a:xfrm>
            <a:off x="7661321" y="2644720"/>
            <a:ext cx="790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Gdańsk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DB8089C4-DE7B-9BB1-2FE3-9A04D36D4B63}"/>
              </a:ext>
            </a:extLst>
          </p:cNvPr>
          <p:cNvSpPr txBox="1"/>
          <p:nvPr/>
        </p:nvSpPr>
        <p:spPr>
          <a:xfrm>
            <a:off x="8323591" y="3755124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Tczew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3E97CC39-11E9-3FD4-9C1A-F3CA43B02AAA}"/>
              </a:ext>
            </a:extLst>
          </p:cNvPr>
          <p:cNvSpPr txBox="1"/>
          <p:nvPr/>
        </p:nvSpPr>
        <p:spPr>
          <a:xfrm>
            <a:off x="9196644" y="4212507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Malbork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59800362-4285-8C9C-5F26-3083F990EA44}"/>
              </a:ext>
            </a:extLst>
          </p:cNvPr>
          <p:cNvSpPr txBox="1"/>
          <p:nvPr/>
        </p:nvSpPr>
        <p:spPr>
          <a:xfrm>
            <a:off x="5364550" y="5876096"/>
            <a:ext cx="985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Chojnice</a:t>
            </a: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95B2E895-4F74-033F-CD74-C0192EADA08A}"/>
              </a:ext>
            </a:extLst>
          </p:cNvPr>
          <p:cNvSpPr txBox="1"/>
          <p:nvPr/>
        </p:nvSpPr>
        <p:spPr>
          <a:xfrm>
            <a:off x="5192860" y="3756360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Bytów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6927B093-36C4-EABE-FFA3-870B6E32DABA}"/>
              </a:ext>
            </a:extLst>
          </p:cNvPr>
          <p:cNvSpPr txBox="1"/>
          <p:nvPr/>
        </p:nvSpPr>
        <p:spPr>
          <a:xfrm>
            <a:off x="3891544" y="4303477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Miastko</a:t>
            </a: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2FBEC3DF-F541-80D1-C547-C7B333084E60}"/>
              </a:ext>
            </a:extLst>
          </p:cNvPr>
          <p:cNvSpPr txBox="1"/>
          <p:nvPr/>
        </p:nvSpPr>
        <p:spPr>
          <a:xfrm>
            <a:off x="6201671" y="3930534"/>
            <a:ext cx="1265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Kościerzyna</a:t>
            </a:r>
          </a:p>
        </p:txBody>
      </p:sp>
      <p:pic>
        <p:nvPicPr>
          <p:cNvPr id="49" name="Picture 2" descr="https://ptr.pomorskie.eu/assets/loga_tras/KM.png">
            <a:extLst>
              <a:ext uri="{FF2B5EF4-FFF2-40B4-BE49-F238E27FC236}">
                <a16:creationId xmlns:a16="http://schemas.microsoft.com/office/drawing/2014/main" id="{D3A84D27-C127-0CD4-D705-E38E86034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23" y="5585965"/>
            <a:ext cx="266311" cy="282050"/>
          </a:xfrm>
          <a:prstGeom prst="rect">
            <a:avLst/>
          </a:prstGeom>
          <a:noFill/>
          <a:ln w="25400" cap="rnd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ytuł 1">
            <a:extLst>
              <a:ext uri="{FF2B5EF4-FFF2-40B4-BE49-F238E27FC236}">
                <a16:creationId xmlns:a16="http://schemas.microsoft.com/office/drawing/2014/main" id="{B2EC497D-651E-92EE-01C2-00E8959D7614}"/>
              </a:ext>
            </a:extLst>
          </p:cNvPr>
          <p:cNvSpPr txBox="1">
            <a:spLocks/>
          </p:cNvSpPr>
          <p:nvPr/>
        </p:nvSpPr>
        <p:spPr>
          <a:xfrm>
            <a:off x="221770" y="1824510"/>
            <a:ext cx="2893029" cy="766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Liczniki pomiaru ruchu rowerowego</a:t>
            </a:r>
          </a:p>
        </p:txBody>
      </p:sp>
      <p:sp>
        <p:nvSpPr>
          <p:cNvPr id="53" name="Strzałka w górę 52">
            <a:extLst>
              <a:ext uri="{FF2B5EF4-FFF2-40B4-BE49-F238E27FC236}">
                <a16:creationId xmlns:a16="http://schemas.microsoft.com/office/drawing/2014/main" id="{04AB8DBA-4B6F-8CBB-A698-987385658ADD}"/>
              </a:ext>
            </a:extLst>
          </p:cNvPr>
          <p:cNvSpPr/>
          <p:nvPr/>
        </p:nvSpPr>
        <p:spPr>
          <a:xfrm>
            <a:off x="3499636" y="1197513"/>
            <a:ext cx="253758" cy="244788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Strzałka w górę 53">
            <a:extLst>
              <a:ext uri="{FF2B5EF4-FFF2-40B4-BE49-F238E27FC236}">
                <a16:creationId xmlns:a16="http://schemas.microsoft.com/office/drawing/2014/main" id="{E572A966-CD9B-C8F0-1DCD-22A874F0DD9F}"/>
              </a:ext>
            </a:extLst>
          </p:cNvPr>
          <p:cNvSpPr/>
          <p:nvPr/>
        </p:nvSpPr>
        <p:spPr>
          <a:xfrm rot="10800000">
            <a:off x="10298311" y="5773595"/>
            <a:ext cx="224286" cy="25235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Strzałka w górę 55">
            <a:extLst>
              <a:ext uri="{FF2B5EF4-FFF2-40B4-BE49-F238E27FC236}">
                <a16:creationId xmlns:a16="http://schemas.microsoft.com/office/drawing/2014/main" id="{634CC9D9-41A0-889A-D0FD-B96429221E63}"/>
              </a:ext>
            </a:extLst>
          </p:cNvPr>
          <p:cNvSpPr/>
          <p:nvPr/>
        </p:nvSpPr>
        <p:spPr>
          <a:xfrm>
            <a:off x="9362341" y="540841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Strzałka w górę 56">
            <a:extLst>
              <a:ext uri="{FF2B5EF4-FFF2-40B4-BE49-F238E27FC236}">
                <a16:creationId xmlns:a16="http://schemas.microsoft.com/office/drawing/2014/main" id="{BD5CBDA3-19F6-9C3C-F08D-3C9EBBA6AF88}"/>
              </a:ext>
            </a:extLst>
          </p:cNvPr>
          <p:cNvSpPr/>
          <p:nvPr/>
        </p:nvSpPr>
        <p:spPr>
          <a:xfrm>
            <a:off x="10958327" y="1194528"/>
            <a:ext cx="224286" cy="253545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8" name="Strzałka w górę 57">
            <a:extLst>
              <a:ext uri="{FF2B5EF4-FFF2-40B4-BE49-F238E27FC236}">
                <a16:creationId xmlns:a16="http://schemas.microsoft.com/office/drawing/2014/main" id="{439BE0E3-FC74-41EB-E5E8-F7864E1039E9}"/>
              </a:ext>
            </a:extLst>
          </p:cNvPr>
          <p:cNvSpPr/>
          <p:nvPr/>
        </p:nvSpPr>
        <p:spPr>
          <a:xfrm>
            <a:off x="10958327" y="1967985"/>
            <a:ext cx="224286" cy="294693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Strzałka w górę 58">
            <a:extLst>
              <a:ext uri="{FF2B5EF4-FFF2-40B4-BE49-F238E27FC236}">
                <a16:creationId xmlns:a16="http://schemas.microsoft.com/office/drawing/2014/main" id="{42F80E19-0905-CB44-447E-C7F02F71C73B}"/>
              </a:ext>
            </a:extLst>
          </p:cNvPr>
          <p:cNvSpPr/>
          <p:nvPr/>
        </p:nvSpPr>
        <p:spPr>
          <a:xfrm>
            <a:off x="11289627" y="3251652"/>
            <a:ext cx="224286" cy="279515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Strzałka w górę 61">
            <a:extLst>
              <a:ext uri="{FF2B5EF4-FFF2-40B4-BE49-F238E27FC236}">
                <a16:creationId xmlns:a16="http://schemas.microsoft.com/office/drawing/2014/main" id="{25293C5E-EE46-A3C4-4589-96CA4E89BC8A}"/>
              </a:ext>
            </a:extLst>
          </p:cNvPr>
          <p:cNvSpPr/>
          <p:nvPr/>
        </p:nvSpPr>
        <p:spPr>
          <a:xfrm>
            <a:off x="8034611" y="4812811"/>
            <a:ext cx="224286" cy="285082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3" name="Strzałka w górę 62">
            <a:extLst>
              <a:ext uri="{FF2B5EF4-FFF2-40B4-BE49-F238E27FC236}">
                <a16:creationId xmlns:a16="http://schemas.microsoft.com/office/drawing/2014/main" id="{1EFAF1BA-DA24-DFE2-586B-122DD5CE72B3}"/>
              </a:ext>
            </a:extLst>
          </p:cNvPr>
          <p:cNvSpPr/>
          <p:nvPr/>
        </p:nvSpPr>
        <p:spPr>
          <a:xfrm>
            <a:off x="7783224" y="3797466"/>
            <a:ext cx="224286" cy="299541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Strzałka w górę 64">
            <a:extLst>
              <a:ext uri="{FF2B5EF4-FFF2-40B4-BE49-F238E27FC236}">
                <a16:creationId xmlns:a16="http://schemas.microsoft.com/office/drawing/2014/main" id="{665DF07F-79A3-B3A4-6FB7-169CE079B86C}"/>
              </a:ext>
            </a:extLst>
          </p:cNvPr>
          <p:cNvSpPr/>
          <p:nvPr/>
        </p:nvSpPr>
        <p:spPr>
          <a:xfrm>
            <a:off x="6759934" y="2063804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70" name="Grupa 69">
            <a:extLst>
              <a:ext uri="{FF2B5EF4-FFF2-40B4-BE49-F238E27FC236}">
                <a16:creationId xmlns:a16="http://schemas.microsoft.com/office/drawing/2014/main" id="{AD64B09C-84FC-164E-84C4-5FB19C4DDC71}"/>
              </a:ext>
            </a:extLst>
          </p:cNvPr>
          <p:cNvGrpSpPr/>
          <p:nvPr/>
        </p:nvGrpSpPr>
        <p:grpSpPr>
          <a:xfrm>
            <a:off x="8358994" y="1784058"/>
            <a:ext cx="1293829" cy="705589"/>
            <a:chOff x="8668130" y="-1261402"/>
            <a:chExt cx="1955861" cy="705589"/>
          </a:xfrm>
        </p:grpSpPr>
        <p:sp>
          <p:nvSpPr>
            <p:cNvPr id="67" name="Dymek mowy: prostokąt z zaokrąglonymi rogami 54">
              <a:extLst>
                <a:ext uri="{FF2B5EF4-FFF2-40B4-BE49-F238E27FC236}">
                  <a16:creationId xmlns:a16="http://schemas.microsoft.com/office/drawing/2014/main" id="{25A55E5B-EFAA-774E-24DB-A36356D3E8E1}"/>
                </a:ext>
              </a:extLst>
            </p:cNvPr>
            <p:cNvSpPr/>
            <p:nvPr/>
          </p:nvSpPr>
          <p:spPr>
            <a:xfrm>
              <a:off x="8668130" y="-1261402"/>
              <a:ext cx="1955861" cy="699205"/>
            </a:xfrm>
            <a:prstGeom prst="wedgeRoundRectCallout">
              <a:avLst>
                <a:gd name="adj1" fmla="val -50395"/>
                <a:gd name="adj2" fmla="val 70336"/>
                <a:gd name="adj3" fmla="val 16667"/>
              </a:avLst>
            </a:prstGeom>
            <a:solidFill>
              <a:srgbClr val="7030A0">
                <a:alpha val="27000"/>
              </a:srgbClr>
            </a:solidFill>
            <a:effectLst>
              <a:outerShdw blurRad="101600" dist="50800" dir="5400000" sx="94000" sy="94000" algn="ctr" rotWithShape="0">
                <a:schemeClr val="bg2">
                  <a:lumMod val="50000"/>
                  <a:alpha val="9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l-PL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Gdańsk</a:t>
              </a:r>
            </a:p>
            <a:p>
              <a:pPr algn="r"/>
              <a:r>
                <a:rPr lang="pl-PL" sz="16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744</a:t>
              </a:r>
              <a:endPara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pl-PL" sz="1600" b="1" i="1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266</a:t>
              </a:r>
              <a:endParaRPr lang="pl-PL" sz="16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8" name="Obraz 67">
              <a:extLst>
                <a:ext uri="{FF2B5EF4-FFF2-40B4-BE49-F238E27FC236}">
                  <a16:creationId xmlns:a16="http://schemas.microsoft.com/office/drawing/2014/main" id="{1FE170E9-D578-D6F4-43CE-0A4F2E6B9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8097" y="-1119847"/>
              <a:ext cx="861651" cy="564034"/>
            </a:xfrm>
            <a:prstGeom prst="rect">
              <a:avLst/>
            </a:prstGeom>
          </p:spPr>
        </p:pic>
        <p:sp>
          <p:nvSpPr>
            <p:cNvPr id="69" name="Strzałka w górę 68">
              <a:extLst>
                <a:ext uri="{FF2B5EF4-FFF2-40B4-BE49-F238E27FC236}">
                  <a16:creationId xmlns:a16="http://schemas.microsoft.com/office/drawing/2014/main" id="{0B579CDA-6268-72D8-1F39-67E0A5973D9E}"/>
                </a:ext>
              </a:extLst>
            </p:cNvPr>
            <p:cNvSpPr/>
            <p:nvPr/>
          </p:nvSpPr>
          <p:spPr>
            <a:xfrm>
              <a:off x="9590289" y="-869513"/>
              <a:ext cx="285961" cy="224286"/>
            </a:xfrm>
            <a:prstGeom prst="up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1" name="Strzałka w górę 70">
            <a:extLst>
              <a:ext uri="{FF2B5EF4-FFF2-40B4-BE49-F238E27FC236}">
                <a16:creationId xmlns:a16="http://schemas.microsoft.com/office/drawing/2014/main" id="{42F80E19-0905-CB44-447E-C7F02F71C73B}"/>
              </a:ext>
            </a:extLst>
          </p:cNvPr>
          <p:cNvSpPr/>
          <p:nvPr/>
        </p:nvSpPr>
        <p:spPr>
          <a:xfrm>
            <a:off x="10752623" y="4167412"/>
            <a:ext cx="224286" cy="293843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151582" y="3868459"/>
            <a:ext cx="347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2 929 przejazdów rowerowych </a:t>
            </a:r>
            <a:endParaRPr lang="pl-PL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25681" y="3269256"/>
            <a:ext cx="34164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5 129 przejazdów rowerowych</a:t>
            </a:r>
          </a:p>
        </p:txBody>
      </p:sp>
      <p:sp>
        <p:nvSpPr>
          <p:cNvPr id="51" name="pole tekstowe 50"/>
          <p:cNvSpPr txBox="1"/>
          <p:nvPr/>
        </p:nvSpPr>
        <p:spPr>
          <a:xfrm>
            <a:off x="1079018" y="5603283"/>
            <a:ext cx="2145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 o 175 %</a:t>
            </a:r>
            <a:endParaRPr lang="pl-PL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trzałka w górę 71">
            <a:extLst>
              <a:ext uri="{FF2B5EF4-FFF2-40B4-BE49-F238E27FC236}">
                <a16:creationId xmlns:a16="http://schemas.microsoft.com/office/drawing/2014/main" id="{1EFAF1BA-DA24-DFE2-586B-122DD5CE72B3}"/>
              </a:ext>
            </a:extLst>
          </p:cNvPr>
          <p:cNvSpPr/>
          <p:nvPr/>
        </p:nvSpPr>
        <p:spPr>
          <a:xfrm>
            <a:off x="564129" y="5365466"/>
            <a:ext cx="440386" cy="7392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3E97CC39-11E9-3FD4-9C1A-F3CA43B02AAA}"/>
              </a:ext>
            </a:extLst>
          </p:cNvPr>
          <p:cNvSpPr txBox="1"/>
          <p:nvPr/>
        </p:nvSpPr>
        <p:spPr>
          <a:xfrm>
            <a:off x="9265646" y="5025266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Kwidzyn</a:t>
            </a:r>
            <a:endParaRPr lang="pl-PL" sz="12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360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851C43-9A6B-2E92-3269-99B53957E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74" y="2698690"/>
            <a:ext cx="9575279" cy="4351338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Rozwój i promocja oferty turystyki rowerowej w województwie pomorskim</a:t>
            </a:r>
          </a:p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Inspirowanie i wspieranie lokalnego biznesu w tworzeniu ofert przyjaznych </a:t>
            </a:r>
            <a:r>
              <a:rPr lang="pl-PL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dla 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rowerzystów,</a:t>
            </a:r>
          </a:p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Wzmacnianie widoczności oferty usług rowerowych</a:t>
            </a:r>
          </a:p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Platforma współpracy i wymiany doświadczeń</a:t>
            </a:r>
            <a:b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pomiędzy przedsiębiorcami w systemie MPR</a:t>
            </a:r>
          </a:p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Podniesienie atrakcyjności regionu.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3C62B70-2A26-89C7-CFEB-2CDF71BF5102}"/>
              </a:ext>
            </a:extLst>
          </p:cNvPr>
          <p:cNvSpPr txBox="1"/>
          <p:nvPr/>
        </p:nvSpPr>
        <p:spPr>
          <a:xfrm>
            <a:off x="9656643" y="374279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Główne cele</a:t>
            </a:r>
          </a:p>
        </p:txBody>
      </p:sp>
      <p:pic>
        <p:nvPicPr>
          <p:cNvPr id="4" name="Obraz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154" y="374279"/>
            <a:ext cx="1820848" cy="61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56" y="3628572"/>
            <a:ext cx="4844143" cy="3229428"/>
          </a:xfrm>
          <a:prstGeom prst="rect">
            <a:avLst/>
          </a:prstGeom>
        </p:spPr>
      </p:pic>
      <p:pic>
        <p:nvPicPr>
          <p:cNvPr id="7" name="Picture 2" descr="MPR Pomorsk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50073" y="984638"/>
            <a:ext cx="1551642" cy="156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9" t="50627" r="1785" b="25958"/>
          <a:stretch/>
        </p:blipFill>
        <p:spPr>
          <a:xfrm>
            <a:off x="8035575" y="984638"/>
            <a:ext cx="2132339" cy="15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97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478471-8D9B-B764-0CBE-E5FFBF58F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20" y="1712168"/>
            <a:ext cx="8446477" cy="864821"/>
          </a:xfrm>
        </p:spPr>
        <p:txBody>
          <a:bodyPr/>
          <a:lstStyle/>
          <a:p>
            <a:pPr marL="0" indent="0">
              <a:buNone/>
            </a:pPr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System MPR podzielono na następujące kategorie: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7A0DFAA-8C1A-27D4-BEB2-791C0F4B73A9}"/>
              </a:ext>
            </a:extLst>
          </p:cNvPr>
          <p:cNvSpPr txBox="1"/>
          <p:nvPr/>
        </p:nvSpPr>
        <p:spPr>
          <a:xfrm>
            <a:off x="348920" y="2395666"/>
            <a:ext cx="257525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Obiekty noclegowe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878EC35-DB3E-0F72-9E6F-39459E412EE1}"/>
              </a:ext>
            </a:extLst>
          </p:cNvPr>
          <p:cNvSpPr txBox="1"/>
          <p:nvPr/>
        </p:nvSpPr>
        <p:spPr>
          <a:xfrm>
            <a:off x="2068842" y="3034225"/>
            <a:ext cx="320036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Obiekty gastronomiczne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C7CA405-18BB-B43C-0795-C9F364E37AAB}"/>
              </a:ext>
            </a:extLst>
          </p:cNvPr>
          <p:cNvSpPr txBox="1"/>
          <p:nvPr/>
        </p:nvSpPr>
        <p:spPr>
          <a:xfrm>
            <a:off x="3994732" y="3738939"/>
            <a:ext cx="398141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Punkty Informacji Turystycznej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F368ADD-F729-04F0-ACE7-475AC61034E0}"/>
              </a:ext>
            </a:extLst>
          </p:cNvPr>
          <p:cNvSpPr txBox="1"/>
          <p:nvPr/>
        </p:nvSpPr>
        <p:spPr>
          <a:xfrm>
            <a:off x="8795397" y="4791563"/>
            <a:ext cx="282288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Pozostałe obiekty </a:t>
            </a:r>
            <a:b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handlowe i usługowe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9A463A0-EEF0-A2B4-359B-496994706535}"/>
              </a:ext>
            </a:extLst>
          </p:cNvPr>
          <p:cNvSpPr txBox="1"/>
          <p:nvPr/>
        </p:nvSpPr>
        <p:spPr>
          <a:xfrm>
            <a:off x="5920622" y="4560731"/>
            <a:ext cx="269689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Atrakcje turystyczne</a:t>
            </a:r>
          </a:p>
        </p:txBody>
      </p:sp>
      <p:pic>
        <p:nvPicPr>
          <p:cNvPr id="10" name="Obraz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154" y="374279"/>
            <a:ext cx="1820848" cy="61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3C62B70-2A26-89C7-CFEB-2CDF71BF5102}"/>
              </a:ext>
            </a:extLst>
          </p:cNvPr>
          <p:cNvSpPr txBox="1"/>
          <p:nvPr/>
        </p:nvSpPr>
        <p:spPr>
          <a:xfrm>
            <a:off x="9721823" y="298615"/>
            <a:ext cx="2179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latin typeface="Calibri" pitchFamily="34" charset="0"/>
                <a:cs typeface="Calibri" pitchFamily="34" charset="0"/>
              </a:rPr>
              <a:t>Rodzaje usług</a:t>
            </a:r>
          </a:p>
        </p:txBody>
      </p:sp>
      <p:pic>
        <p:nvPicPr>
          <p:cNvPr id="13" name="Picture 2" descr="MPR Pomorsk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50073" y="984638"/>
            <a:ext cx="1551642" cy="156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4" t="73161" r="30970" b="3424"/>
          <a:stretch/>
        </p:blipFill>
        <p:spPr>
          <a:xfrm>
            <a:off x="348920" y="2956259"/>
            <a:ext cx="1380611" cy="1013512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1" t="26216" r="34403" b="50369"/>
          <a:stretch/>
        </p:blipFill>
        <p:spPr>
          <a:xfrm>
            <a:off x="2068842" y="3567539"/>
            <a:ext cx="1380611" cy="1013512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4" t="51097" r="1540" b="25488"/>
          <a:stretch/>
        </p:blipFill>
        <p:spPr>
          <a:xfrm>
            <a:off x="3994732" y="4284807"/>
            <a:ext cx="1380611" cy="1013512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" t="1570" r="62607" b="75015"/>
          <a:stretch/>
        </p:blipFill>
        <p:spPr>
          <a:xfrm>
            <a:off x="5920622" y="5084398"/>
            <a:ext cx="1380611" cy="1013512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9" t="50627" r="1785" b="25958"/>
          <a:stretch/>
        </p:blipFill>
        <p:spPr>
          <a:xfrm>
            <a:off x="8826230" y="5730027"/>
            <a:ext cx="1380611" cy="101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216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530FC6-E2BD-5D8D-8002-A0D8BCA05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154" y="3148009"/>
            <a:ext cx="9837919" cy="264319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możliwość skorzystania przez minimum 4 turystów z noclegu na jedną dobę: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obiekt dysponuje minimum 4 miejscami noclegowymi i deklaruje gotowość przyjmowania rowerzystów na jedną dobę hotelową,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deklaracja jest wiążąca przez cały okres funkcjonowania obiektu,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w przypadku obiektów sezonowych - deklaracja jest wiążąca przez miesiące wskazane w formularzu zgłoszeniowym.</a:t>
            </a:r>
          </a:p>
          <a:p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154" y="374279"/>
            <a:ext cx="1820848" cy="61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MPR Pomorsk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50073" y="984638"/>
            <a:ext cx="1551642" cy="156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Prostokąt 1"/>
          <p:cNvSpPr/>
          <p:nvPr/>
        </p:nvSpPr>
        <p:spPr>
          <a:xfrm>
            <a:off x="512154" y="1373826"/>
            <a:ext cx="5782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Obiekty noclegowe - kryteria obowiązkowe: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3" t="75067" r="31681" b="1518"/>
          <a:stretch/>
        </p:blipFill>
        <p:spPr>
          <a:xfrm>
            <a:off x="7641335" y="984638"/>
            <a:ext cx="2132338" cy="15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76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7FE0523-D457-C039-E6D9-1364A920A4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90772" y="3663952"/>
            <a:ext cx="1111745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bezpieczne i nieodpłatne przechowanie rowerów wraz z bagażem w trakcie pobytu: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obiekt posiada zamykane, wydzielone i przeznaczone do tego celu pomieszczenie, </a:t>
            </a:r>
            <a:b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 którym można nieodpłatnie (w cenie noclegu) zostawić rowery (w tym tandemy oraz przyczepki rowerowe) wraz z częścią bagażu,  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pomieszczenie musi być łatwo dostępne (najlepiej na parterze, brak wąskich przejść, schodów), zamykane na klucz i chronione przed deszczem, itp.  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pl-PL" alt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154" y="374279"/>
            <a:ext cx="1820848" cy="61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MPR Pomorsk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50073" y="984638"/>
            <a:ext cx="1551642" cy="156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512154" y="1373826"/>
            <a:ext cx="5782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Obiekty noclegowe - kryteria obowiązkowe: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3" t="75067" r="31681" b="1518"/>
          <a:stretch/>
        </p:blipFill>
        <p:spPr>
          <a:xfrm>
            <a:off x="7641335" y="984638"/>
            <a:ext cx="2132338" cy="15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9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CE71420-4C84-A203-4575-BE6CDEB1AE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79762" y="3295793"/>
            <a:ext cx="1044613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zakłady lub punkty gastronomiczne,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stałe lub sezonowe,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których przedmiotem działalności jest przygotowanie</a:t>
            </a:r>
            <a:r>
              <a:rPr kumimoji="0" lang="pl-PL" altLang="pl-PL" sz="2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oraz sprzedaż posiłków 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napojów do spożycia</a:t>
            </a:r>
            <a:r>
              <a:rPr kumimoji="0" lang="pl-PL" altLang="pl-PL" sz="2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 miejscu i na wynos.  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czasami obiekt noclegowy posiada również restaurację – wtedy może się zgłosić do 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obu 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kategorii (lub do większej ilości),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mogą to być również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foodtrucki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Obraz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154" y="374279"/>
            <a:ext cx="1820848" cy="61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MPR Pomorsk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50073" y="984638"/>
            <a:ext cx="1551642" cy="156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512154" y="1373826"/>
            <a:ext cx="3274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Obiekty gastronomiczne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1" t="26216" r="34403" b="50369"/>
          <a:stretch/>
        </p:blipFill>
        <p:spPr>
          <a:xfrm>
            <a:off x="7641335" y="984638"/>
            <a:ext cx="2132338" cy="15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13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70E4222-BB54-BBEB-D007-2D1CF811E2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12154" y="3067401"/>
            <a:ext cx="1127344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obiekty posiadające swojego zarządcę,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udostępniane w sposób odpłatny lub nieodpłatny jako miejsca posiadające istotne walory dla przyciągania ruchu turystycznego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np. zabytki (architektoniczne, sakralne, archeologiczne, etnograficzne, zabytkowe cmentarze), muzea, galerie, parki narodowe, parki krajobrazowe, rezerwaty, podziemne trasy turystyczne, kąpieliska,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aquaparki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zorganizowane miejsca do wędkowania, wieże widokowe, rejsy statkiem, kolejki wąskotorowe, zorganizowane miejsca do uprawiania turystyki kajakowej itp.</a:t>
            </a:r>
            <a:r>
              <a:rPr kumimoji="0" lang="pl-PL" altLang="pl-PL" sz="2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pl-PL" alt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pl-PL" alt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154" y="374279"/>
            <a:ext cx="1820848" cy="61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MPR Pomorsk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50073" y="984638"/>
            <a:ext cx="1551642" cy="156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8841943E-9689-096B-A348-6EEF6C0DC0A4}"/>
              </a:ext>
            </a:extLst>
          </p:cNvPr>
          <p:cNvSpPr/>
          <p:nvPr/>
        </p:nvSpPr>
        <p:spPr>
          <a:xfrm>
            <a:off x="512154" y="1373826"/>
            <a:ext cx="2761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Atrakcje turystyczne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2A99461-B3D5-2B3A-1465-1213606741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" t="26867" r="63893" b="49718"/>
          <a:stretch/>
        </p:blipFill>
        <p:spPr>
          <a:xfrm>
            <a:off x="7641335" y="984638"/>
            <a:ext cx="2132338" cy="15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0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C09B34A-34EB-3F8D-BD2D-0F4A0CE23E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77372" y="3189001"/>
            <a:ext cx="1084942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punkty i centra informacji turystycznej stanowiące miejsce bezpośredniego kontaktu turysty z informatorem,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oraz należące do sieci informacji turystycznej, spełniające wymogi określone przez Polską Organizację Turystyczną,  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oznakowane specjalnym znakiem „i” zgodnie z wytycznymi Polskiego Systemu Informacji Turystycznej.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Kategoria nie może być przyznawana innym podmiotom, dla których usługi informacji turystycznej są dodatkowym przedmiotem działalności.   </a:t>
            </a:r>
          </a:p>
        </p:txBody>
      </p:sp>
      <p:pic>
        <p:nvPicPr>
          <p:cNvPr id="5" name="Obraz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154" y="374279"/>
            <a:ext cx="1820848" cy="61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MPR Pomorsk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50073" y="984638"/>
            <a:ext cx="1551642" cy="156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512154" y="1373826"/>
            <a:ext cx="4086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pl-PL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Punkty Informacji Turystycznej</a:t>
            </a:r>
            <a:endParaRPr lang="pl-PL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4" t="51097" r="1540" b="25488"/>
          <a:stretch/>
        </p:blipFill>
        <p:spPr>
          <a:xfrm>
            <a:off x="7642423" y="984638"/>
            <a:ext cx="2132338" cy="15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365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DFCC56-99CF-9102-22A4-AB4BCE978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154" y="3275400"/>
            <a:ext cx="11088925" cy="35826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bezpieczny, nieodpłatny parking rowerowy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obiekt dysponuje wydzielonym terenem w formie „parkingu rowerowego” wyposażonym w stojaki rowerowe umożliwiające bezpieczne przypięcie roweru </a:t>
            </a:r>
            <a: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stojaka - rekomendowane stojaki w kształcie „bramki”/litery „U”,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lub inne umożliwiające przypięcie ramy roweru,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lub też inne miejsce do bezpiecznego przechowania, np. z monitoringiem.</a:t>
            </a:r>
            <a:r>
              <a:rPr lang="pl-PL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154" y="374279"/>
            <a:ext cx="1820848" cy="61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MPR Pomorsk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50073" y="984638"/>
            <a:ext cx="1551642" cy="156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667646" y="1373826"/>
            <a:ext cx="88392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Obiekty gastronomiczne, atrakcje turystyczne, punkty informacji turystycznej, pozostałe obiekty handlowe i usługowe - kryteria obowiązkowe: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9130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EE6B5267-F2AA-616E-6D52-E883C5C95D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12154" y="3307568"/>
            <a:ext cx="1123406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posiadanie w widocznym miejscu w obiekcie aktualnej informacji o pobliskich punktach serwisowych i sklepach rowerowych lub oferowanie w ramach prowadzonej</a:t>
            </a:r>
            <a:r>
              <a:rPr kumimoji="0" lang="pl-PL" altLang="pl-PL" sz="2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działalności gospodarczej sprzedaży przez obiekt części zamiennych do rowerów</a:t>
            </a:r>
            <a:r>
              <a:rPr kumimoji="0" lang="pl-PL" altLang="pl-PL" sz="2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Identycznie jak w omawianej wcześniej kategorii obiekty noclegowe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pl-PL" alt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154" y="374279"/>
            <a:ext cx="1820848" cy="61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MPR Pomorsk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50073" y="984638"/>
            <a:ext cx="1551642" cy="156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667646" y="1373826"/>
            <a:ext cx="88392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Obiekty gastronomiczne, atrakcje turystyczne, punkty informacji turystycznej, pozostałe obiekty handlowe i usługowe - kryteria obowiązkowe: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531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3F97BB-1E15-EE19-1E39-60FDF2B3B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011" y="3232375"/>
            <a:ext cx="11055732" cy="234110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umożliwienie przewozu przyczepki rowerowej oraz niestandardowego roweru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obiekt dysponuje możliwością bezpiecznego przewozu przyczepki rowerowej oraz niestandardowych rozmiarów i rodzajów rowerów (np. typu cargo, tandem,</a:t>
            </a:r>
            <a:r>
              <a:rPr lang="pl-PL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itp.).</a:t>
            </a:r>
          </a:p>
          <a:p>
            <a:pPr marL="0" indent="0">
              <a:buNone/>
            </a:pPr>
            <a:r>
              <a:rPr lang="pl-PL" alt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altLang="pl-PL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Dotyczy tylko obiektów pełniących funkcję ATRAKCJI TURYSTYCZNEJ typu rejs statkiem, przejazd kolejką wąskotorową, </a:t>
            </a:r>
            <a:r>
              <a:rPr lang="pl-PL" altLang="pl-P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itp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154" y="374279"/>
            <a:ext cx="1820848" cy="61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512154" y="1373826"/>
            <a:ext cx="6145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Atrakcje turystyczne – kryterium obowiązkowe</a:t>
            </a:r>
          </a:p>
        </p:txBody>
      </p:sp>
      <p:pic>
        <p:nvPicPr>
          <p:cNvPr id="7" name="Picture 2" descr="MPR Pomorsk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50073" y="984638"/>
            <a:ext cx="1551642" cy="156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7" t="4505" r="377" b="72080"/>
          <a:stretch/>
        </p:blipFill>
        <p:spPr>
          <a:xfrm>
            <a:off x="7641335" y="984638"/>
            <a:ext cx="2132338" cy="15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652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9AB5CBA-78F1-4610-8B18-75E40058D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96"/>
          <a:stretch/>
        </p:blipFill>
        <p:spPr>
          <a:xfrm>
            <a:off x="105376" y="-8091"/>
            <a:ext cx="9877530" cy="687418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4312673-C08F-C8C4-CA3C-58B265E72E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22180" r="5005" b="22875"/>
          <a:stretch/>
        </p:blipFill>
        <p:spPr>
          <a:xfrm>
            <a:off x="10145827" y="1257553"/>
            <a:ext cx="1783743" cy="78235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1D4890E-06EB-8D75-E998-A90ECBF58DE7}"/>
              </a:ext>
            </a:extLst>
          </p:cNvPr>
          <p:cNvSpPr/>
          <p:nvPr/>
        </p:nvSpPr>
        <p:spPr>
          <a:xfrm>
            <a:off x="3140292" y="295317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  <a:defRPr sz="1600">
                <a:solidFill>
                  <a:srgbClr val="FFFFFF"/>
                </a:solidFill>
              </a:defRPr>
            </a:pPr>
            <a:endParaRPr lang="pl-PL" b="1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FB49829-E77F-3AB3-DBD2-9921F0F5FC96}"/>
              </a:ext>
            </a:extLst>
          </p:cNvPr>
          <p:cNvSpPr/>
          <p:nvPr/>
        </p:nvSpPr>
        <p:spPr>
          <a:xfrm>
            <a:off x="296946" y="5170090"/>
            <a:ext cx="5799054" cy="120032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EuroVelo</a:t>
            </a:r>
            <a:r>
              <a:rPr lang="pl-PL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10/13 		– 303 km</a:t>
            </a:r>
            <a:r>
              <a:rPr lang="pl-P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R10 (link) 		– 145 km</a:t>
            </a:r>
          </a:p>
          <a:p>
            <a:r>
              <a:rPr lang="pl-PL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EuroVelo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9/ Wiślana Trasa Rowerowa – 220 km</a:t>
            </a:r>
            <a:br>
              <a:rPr lang="pl-PL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R9 (link) 		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– 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km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D7EF0DC-961B-6494-E931-6AACFFC69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312" y="490032"/>
            <a:ext cx="726132" cy="72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681E2D6-2368-3471-2F86-BC6A2CBB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582" y="6244825"/>
            <a:ext cx="571288" cy="56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E31C26E-F91B-1345-EE38-9E0D21106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566" y="3938892"/>
            <a:ext cx="637460" cy="64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9F087A4-1D1C-4368-9858-B29355C49E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5513" y="3051713"/>
            <a:ext cx="3251111" cy="368803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032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pole tekstowe 7">
            <a:extLst>
              <a:ext uri="{FF2B5EF4-FFF2-40B4-BE49-F238E27FC236}">
                <a16:creationId xmlns:a16="http://schemas.microsoft.com/office/drawing/2014/main" id="{05B7F873-9E19-2638-9560-B27899AB6AC7}"/>
              </a:ext>
            </a:extLst>
          </p:cNvPr>
          <p:cNvSpPr txBox="1"/>
          <p:nvPr/>
        </p:nvSpPr>
        <p:spPr>
          <a:xfrm>
            <a:off x="8916491" y="3246023"/>
            <a:ext cx="2743974" cy="861774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err="1"/>
              <a:t>EuroVelo</a:t>
            </a:r>
            <a:r>
              <a:rPr lang="pl-PL" b="1" dirty="0"/>
              <a:t> </a:t>
            </a:r>
            <a:br>
              <a:rPr lang="pl-PL" b="1" dirty="0"/>
            </a:br>
            <a:r>
              <a:rPr lang="pl-PL" sz="1600" dirty="0"/>
              <a:t>Międzynarodowe Trasy Rowerowe</a:t>
            </a:r>
            <a:endParaRPr lang="pl-PL" dirty="0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51B2919F-E40F-7D25-218D-587C54653193}"/>
              </a:ext>
            </a:extLst>
          </p:cNvPr>
          <p:cNvSpPr txBox="1">
            <a:spLocks/>
          </p:cNvSpPr>
          <p:nvPr/>
        </p:nvSpPr>
        <p:spPr>
          <a:xfrm>
            <a:off x="7889358" y="-234115"/>
            <a:ext cx="4106083" cy="9691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Pomorskie Trasy Rowerowe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F69606A5-3CFE-A8F5-F5B4-F03C6F655A18}"/>
              </a:ext>
            </a:extLst>
          </p:cNvPr>
          <p:cNvCxnSpPr/>
          <p:nvPr/>
        </p:nvCxnSpPr>
        <p:spPr>
          <a:xfrm flipV="1">
            <a:off x="6375698" y="647700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035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E9FD63-368F-8754-ACED-45E780DF7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402" y="4136344"/>
            <a:ext cx="8763492" cy="2921681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Nieodpłatne umieszczenie informacji obiekcie i ofercie </a:t>
            </a:r>
            <a: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dedykowanej stronie </a:t>
            </a:r>
            <a: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pomorskie.travel 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Nieodpłatne umieszczania informacji na materiałach promocyjnych Pomorskich Tras Rowerowych</a:t>
            </a:r>
          </a:p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Nieodpłatne umieszczanie znaku programu </a:t>
            </a:r>
            <a: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Miejsce Przyjazne </a:t>
            </a:r>
            <a: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Rowerzystom”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8E0F2DA-9AF5-68C2-1C6A-B529DB46A80B}"/>
              </a:ext>
            </a:extLst>
          </p:cNvPr>
          <p:cNvSpPr txBox="1"/>
          <p:nvPr/>
        </p:nvSpPr>
        <p:spPr>
          <a:xfrm>
            <a:off x="9290883" y="232602"/>
            <a:ext cx="1576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/>
              <a:t>Ważne !</a:t>
            </a:r>
          </a:p>
        </p:txBody>
      </p:sp>
      <p:pic>
        <p:nvPicPr>
          <p:cNvPr id="5" name="Picture 2" descr="MPR Pomorsk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50073" y="984638"/>
            <a:ext cx="1551642" cy="156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az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154" y="374279"/>
            <a:ext cx="1820848" cy="61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B7E37AF-3A0E-52A5-49C2-2AD4EB53504F}"/>
              </a:ext>
            </a:extLst>
          </p:cNvPr>
          <p:cNvSpPr txBox="1"/>
          <p:nvPr/>
        </p:nvSpPr>
        <p:spPr>
          <a:xfrm>
            <a:off x="756352" y="1182542"/>
            <a:ext cx="1717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chemeClr val="accent5">
                    <a:lumMod val="75000"/>
                  </a:schemeClr>
                </a:solidFill>
              </a:rPr>
              <a:t>Ważne !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4" y="2060304"/>
            <a:ext cx="4816993" cy="158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884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84F2B6BB-C22B-A829-7CB2-0A3C674E6F14}"/>
              </a:ext>
            </a:extLst>
          </p:cNvPr>
          <p:cNvSpPr txBox="1">
            <a:spLocks/>
          </p:cNvSpPr>
          <p:nvPr/>
        </p:nvSpPr>
        <p:spPr>
          <a:xfrm>
            <a:off x="5562600" y="266257"/>
            <a:ext cx="6510825" cy="766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400" dirty="0">
                <a:latin typeface="+mn-lt"/>
              </a:rPr>
              <a:t>MPR</a:t>
            </a:r>
          </a:p>
          <a:p>
            <a:pPr algn="r"/>
            <a:r>
              <a:rPr lang="pl-PL" sz="2400" dirty="0">
                <a:latin typeface="+mn-lt"/>
              </a:rPr>
              <a:t>Stwórz miejsce atrakcyjne dla rowerzystów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11456237-94FF-AB14-C0A2-12D11299F140}"/>
              </a:ext>
            </a:extLst>
          </p:cNvPr>
          <p:cNvCxnSpPr/>
          <p:nvPr/>
        </p:nvCxnSpPr>
        <p:spPr>
          <a:xfrm flipV="1">
            <a:off x="6375698" y="647700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MPR Pomorskie">
            <a:extLst>
              <a:ext uri="{FF2B5EF4-FFF2-40B4-BE49-F238E27FC236}">
                <a16:creationId xmlns:a16="http://schemas.microsoft.com/office/drawing/2014/main" id="{79FC62A4-A700-A71F-576D-14A7D2807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14461" y="3721504"/>
            <a:ext cx="2535240" cy="255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6A82D40-A5CB-D4BD-9C93-65F7C060F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329" y="2868317"/>
            <a:ext cx="3791311" cy="2289767"/>
          </a:xfrm>
          <a:prstGeom prst="rect">
            <a:avLst/>
          </a:prstGeom>
          <a:effectLst>
            <a:outerShdw blurRad="177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az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154" y="374279"/>
            <a:ext cx="1820848" cy="61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72" y="1313990"/>
            <a:ext cx="3644439" cy="2323289"/>
          </a:xfrm>
          <a:prstGeom prst="rect">
            <a:avLst/>
          </a:prstGeom>
          <a:effectLst>
            <a:outerShdw blurRad="177800" dist="38100" dir="2700000" sx="104000" sy="104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8468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154" y="374279"/>
            <a:ext cx="1820848" cy="61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5224780" y="43856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Pomorskie </a:t>
            </a:r>
            <a:r>
              <a:rPr 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  <a:t>cykliczne badanie nastrojów branży turystycznej (październik 2024 – marzec 2025)</a:t>
            </a:r>
          </a:p>
        </p:txBody>
      </p:sp>
      <p:sp>
        <p:nvSpPr>
          <p:cNvPr id="6" name="Prostokąt 5"/>
          <p:cNvSpPr/>
          <p:nvPr/>
        </p:nvSpPr>
        <p:spPr>
          <a:xfrm>
            <a:off x="5974968" y="5293063"/>
            <a:ext cx="60099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Wejdź na https://dts.pomorskie.eu</a:t>
            </a:r>
            <a:endParaRPr lang="pl-PL" sz="2800" b="1" dirty="0">
              <a:solidFill>
                <a:srgbClr val="FF0000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6230290" y="2756245"/>
            <a:ext cx="58601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Celem badania jest określenie aktualnych trendów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pomorskiej turystyce oraz identyfikacja najważniejszych potrzeb i problemów, z którymi borykają się przedsiębiorcy.</a:t>
            </a:r>
          </a:p>
          <a:p>
            <a:endParaRPr lang="pl-PL" dirty="0"/>
          </a:p>
          <a:p>
            <a:r>
              <a:rPr lang="pl-PL" dirty="0"/>
              <a:t>W tej edycji badania pytamy również o kwestie związane z atrakcyjnością województwa oraz rozwojem turystyki zrównoważonej i </a:t>
            </a:r>
            <a:r>
              <a:rPr lang="pl-PL" dirty="0" err="1"/>
              <a:t>regeneratywnej</a:t>
            </a:r>
            <a:r>
              <a:rPr lang="pl-PL" dirty="0"/>
              <a:t>.</a:t>
            </a:r>
          </a:p>
        </p:txBody>
      </p:sp>
      <p:pic>
        <p:nvPicPr>
          <p:cNvPr id="1026" name="Picture 2" descr="Pomorskie cykliczne badanie nastrojów branży turystycznej (październik 2024 – marzec 2025)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4" y="2122468"/>
            <a:ext cx="5549393" cy="369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1438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37AA1A-4378-F5C6-CA19-34B3D860F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4278810"/>
            <a:ext cx="12293601" cy="1644469"/>
          </a:xfrm>
          <a:solidFill>
            <a:schemeClr val="tx1">
              <a:alpha val="73000"/>
            </a:schemeClr>
          </a:solidFill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Tomasz 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Legutko</a:t>
            </a:r>
            <a:b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Departament </a:t>
            </a:r>
            <a:r>
              <a:rPr lang="pl-P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Turystyki i Sportu</a:t>
            </a:r>
            <a:br>
              <a:rPr lang="pl-P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Urząd Marszałkowski Województwa Pomorskiego</a:t>
            </a:r>
            <a:br>
              <a:rPr lang="pl-P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rowery@pomorskie.eu  </a:t>
            </a:r>
          </a:p>
        </p:txBody>
      </p:sp>
      <p:pic>
        <p:nvPicPr>
          <p:cNvPr id="1026" name="Picture 2" descr="MPR Pomorsk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73030" y="539024"/>
            <a:ext cx="2226936" cy="224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9" t="50627" r="1785" b="25958"/>
          <a:stretch/>
        </p:blipFill>
        <p:spPr>
          <a:xfrm>
            <a:off x="4134025" y="984638"/>
            <a:ext cx="2866215" cy="2104099"/>
          </a:xfrm>
          <a:prstGeom prst="rect">
            <a:avLst/>
          </a:prstGeom>
        </p:spPr>
      </p:pic>
      <p:pic>
        <p:nvPicPr>
          <p:cNvPr id="8" name="Obraz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154" y="374279"/>
            <a:ext cx="1820848" cy="61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4549641" y="3009166"/>
            <a:ext cx="2034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dziękuję</a:t>
            </a:r>
          </a:p>
        </p:txBody>
      </p:sp>
    </p:spTree>
    <p:extLst>
      <p:ext uri="{BB962C8B-B14F-4D97-AF65-F5344CB8AC3E}">
        <p14:creationId xmlns:p14="http://schemas.microsoft.com/office/powerpoint/2010/main" val="1098555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10"/>
          <p:cNvSpPr>
            <a:spLocks noGrp="1"/>
          </p:cNvSpPr>
          <p:nvPr>
            <p:ph type="ctrTitle" idx="4294967295"/>
          </p:nvPr>
        </p:nvSpPr>
        <p:spPr>
          <a:xfrm>
            <a:off x="6096000" y="1922603"/>
            <a:ext cx="5899441" cy="4789837"/>
          </a:xfrm>
          <a:prstGeom prst="rect">
            <a:avLst/>
          </a:prstGeom>
          <a:solidFill>
            <a:srgbClr val="254061">
              <a:alpha val="81000"/>
            </a:srgbClr>
          </a:solidFill>
          <a:ln w="12700">
            <a:solidFill>
              <a:schemeClr val="accent5">
                <a:lumMod val="5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34289" tIns="45720" rIns="34289" bIns="45720" rtlCol="0" anchor="ctr">
            <a:spAutoFit/>
          </a:bodyPr>
          <a:lstStyle/>
          <a:p>
            <a:pPr marL="257175" indent="-257175">
              <a:lnSpc>
                <a:spcPts val="2500"/>
              </a:lnSpc>
              <a:buSzPct val="100000"/>
              <a:buFont typeface="Arial"/>
              <a:buChar char="•"/>
              <a:defRPr sz="1600">
                <a:solidFill>
                  <a:srgbClr val="FFFFFF"/>
                </a:solidFill>
              </a:defRPr>
            </a:pPr>
            <a:r>
              <a:rPr lang="pl-PL" sz="2000" dirty="0">
                <a:latin typeface="+mn-lt"/>
              </a:rPr>
              <a:t>Budowa ponad </a:t>
            </a:r>
            <a:r>
              <a:rPr lang="pl-PL" sz="2000" b="1" dirty="0">
                <a:latin typeface="+mn-lt"/>
              </a:rPr>
              <a:t>660 km oznakowanych tras </a:t>
            </a:r>
            <a:br>
              <a:rPr lang="pl-PL" sz="2000" b="1" dirty="0">
                <a:latin typeface="+mn-lt"/>
              </a:rPr>
            </a:br>
            <a:r>
              <a:rPr lang="pl-PL" sz="2000" b="1" dirty="0">
                <a:latin typeface="+mn-lt"/>
              </a:rPr>
              <a:t>(w tym ok. 450  km EV10/13) </a:t>
            </a:r>
          </a:p>
          <a:p>
            <a:pPr marL="257175" indent="-257175">
              <a:lnSpc>
                <a:spcPts val="2500"/>
              </a:lnSpc>
              <a:spcBef>
                <a:spcPts val="225"/>
              </a:spcBef>
              <a:buSzPct val="100000"/>
              <a:buFont typeface="Arial" panose="020B0604020202020204" pitchFamily="34" charset="0"/>
              <a:buChar char="•"/>
              <a:defRPr sz="1600" b="1">
                <a:solidFill>
                  <a:srgbClr val="FFFFFF"/>
                </a:solidFill>
              </a:defRPr>
            </a:pPr>
            <a:r>
              <a:rPr lang="pl-PL" sz="2000" dirty="0">
                <a:latin typeface="+mn-lt"/>
              </a:rPr>
              <a:t>42 Partnerów (11 partnerstw)</a:t>
            </a:r>
          </a:p>
          <a:p>
            <a:pPr marL="257175" indent="-257175">
              <a:lnSpc>
                <a:spcPts val="2500"/>
              </a:lnSpc>
              <a:spcBef>
                <a:spcPts val="225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pPr>
            <a:r>
              <a:rPr lang="pl-PL" sz="2000" dirty="0">
                <a:latin typeface="+mn-lt"/>
              </a:rPr>
              <a:t>70 </a:t>
            </a:r>
            <a:r>
              <a:rPr lang="pl-PL" sz="2000" dirty="0" smtClean="0">
                <a:latin typeface="+mn-lt"/>
              </a:rPr>
              <a:t>miejsc </a:t>
            </a:r>
            <a:r>
              <a:rPr lang="pl-PL" sz="2000" dirty="0">
                <a:latin typeface="+mn-lt"/>
              </a:rPr>
              <a:t>postojowych dla rowerzystów</a:t>
            </a:r>
          </a:p>
          <a:p>
            <a:pPr marL="257175" indent="-257175">
              <a:lnSpc>
                <a:spcPts val="2500"/>
              </a:lnSpc>
              <a:spcBef>
                <a:spcPts val="225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pPr>
            <a:r>
              <a:rPr lang="pl-PL" sz="2000" dirty="0">
                <a:latin typeface="+mn-lt"/>
              </a:rPr>
              <a:t>budowa nowych dróg rowerowych</a:t>
            </a:r>
          </a:p>
          <a:p>
            <a:pPr marL="257175" indent="-257175">
              <a:lnSpc>
                <a:spcPts val="2500"/>
              </a:lnSpc>
              <a:spcBef>
                <a:spcPts val="225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pPr>
            <a:r>
              <a:rPr lang="pl-PL" sz="2000" dirty="0">
                <a:latin typeface="+mn-lt"/>
              </a:rPr>
              <a:t>przebudowa istniejących dróg publicznych </a:t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>i leśnych w zakresie przystosowania do ruchu rowerowego</a:t>
            </a:r>
          </a:p>
          <a:p>
            <a:pPr marL="257175" indent="-257175">
              <a:lnSpc>
                <a:spcPts val="2500"/>
              </a:lnSpc>
              <a:spcBef>
                <a:spcPts val="225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pPr>
            <a:r>
              <a:rPr lang="pl-PL" sz="2000" dirty="0">
                <a:latin typeface="+mn-lt"/>
              </a:rPr>
              <a:t>budowa dróg rowerowych na wałach przeciwpowodziowych </a:t>
            </a:r>
          </a:p>
          <a:p>
            <a:pPr marL="257175" indent="-257175">
              <a:lnSpc>
                <a:spcPts val="2500"/>
              </a:lnSpc>
              <a:spcBef>
                <a:spcPts val="225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pPr>
            <a:r>
              <a:rPr lang="pl-PL" sz="2000" dirty="0">
                <a:latin typeface="+mn-lt"/>
              </a:rPr>
              <a:t>spójne oznakowanie tras</a:t>
            </a:r>
          </a:p>
          <a:p>
            <a:pPr marL="257175" indent="-257175">
              <a:lnSpc>
                <a:spcPts val="2500"/>
              </a:lnSpc>
              <a:spcBef>
                <a:spcPts val="225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pPr>
            <a:r>
              <a:rPr lang="pl-PL" sz="2000" dirty="0">
                <a:latin typeface="+mn-lt"/>
              </a:rPr>
              <a:t>modernizacja mostów i kładek</a:t>
            </a:r>
          </a:p>
          <a:p>
            <a:pPr marL="257175" indent="-257175">
              <a:lnSpc>
                <a:spcPts val="2500"/>
              </a:lnSpc>
              <a:spcBef>
                <a:spcPts val="225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pPr>
            <a:r>
              <a:rPr lang="pl-PL" sz="2000" dirty="0">
                <a:latin typeface="+mn-lt"/>
              </a:rPr>
              <a:t>promocja produktu turystycznego</a:t>
            </a:r>
          </a:p>
          <a:p>
            <a:pPr>
              <a:lnSpc>
                <a:spcPts val="2500"/>
              </a:lnSpc>
              <a:spcBef>
                <a:spcPts val="225"/>
              </a:spcBef>
              <a:buSzPct val="100000"/>
              <a:defRPr sz="1600">
                <a:solidFill>
                  <a:srgbClr val="FFFFFF"/>
                </a:solidFill>
              </a:defRPr>
            </a:pPr>
            <a:endParaRPr sz="2000" dirty="0"/>
          </a:p>
        </p:txBody>
      </p:sp>
      <p:sp>
        <p:nvSpPr>
          <p:cNvPr id="28" name="Prostokąt 27"/>
          <p:cNvSpPr/>
          <p:nvPr/>
        </p:nvSpPr>
        <p:spPr>
          <a:xfrm>
            <a:off x="1713718" y="4801740"/>
            <a:ext cx="1297479" cy="58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B2919F-E40F-7D25-218D-587C54653193}"/>
              </a:ext>
            </a:extLst>
          </p:cNvPr>
          <p:cNvSpPr txBox="1">
            <a:spLocks/>
          </p:cNvSpPr>
          <p:nvPr/>
        </p:nvSpPr>
        <p:spPr>
          <a:xfrm>
            <a:off x="7889358" y="-242097"/>
            <a:ext cx="4106083" cy="9691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Pomorskie Trasy Rowerowe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F69606A5-3CFE-A8F5-F5B4-F03C6F655A18}"/>
              </a:ext>
            </a:extLst>
          </p:cNvPr>
          <p:cNvCxnSpPr/>
          <p:nvPr/>
        </p:nvCxnSpPr>
        <p:spPr>
          <a:xfrm flipV="1">
            <a:off x="6375698" y="647700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314ED64C-D479-4913-F2E7-33DB867937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22180" r="5005" b="22875"/>
          <a:stretch/>
        </p:blipFill>
        <p:spPr>
          <a:xfrm>
            <a:off x="473918" y="162279"/>
            <a:ext cx="1578019" cy="66192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0" y="1922603"/>
            <a:ext cx="5641954" cy="478983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457" y="2516777"/>
            <a:ext cx="384090" cy="38448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42" y="6128162"/>
            <a:ext cx="404347" cy="401964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13" y="4712014"/>
            <a:ext cx="384090" cy="384487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697" y="5130033"/>
            <a:ext cx="404347" cy="40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721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9AB5CBA-78F1-4610-8B18-75E40058DA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4896"/>
          <a:stretch/>
        </p:blipFill>
        <p:spPr>
          <a:xfrm>
            <a:off x="-9333" y="832"/>
            <a:ext cx="9877530" cy="6874182"/>
          </a:xfrm>
          <a:prstGeom prst="rect">
            <a:avLst/>
          </a:prstGeom>
        </p:spPr>
      </p:pic>
      <p:sp>
        <p:nvSpPr>
          <p:cNvPr id="30" name="Prostokąt 3"/>
          <p:cNvSpPr/>
          <p:nvPr/>
        </p:nvSpPr>
        <p:spPr>
          <a:xfrm>
            <a:off x="8458199" y="5458695"/>
            <a:ext cx="3895563" cy="1439862"/>
          </a:xfrm>
          <a:custGeom>
            <a:avLst/>
            <a:gdLst>
              <a:gd name="connsiteX0" fmla="*/ 0 w 4563292"/>
              <a:gd name="connsiteY0" fmla="*/ 0 h 1045029"/>
              <a:gd name="connsiteX1" fmla="*/ 4563292 w 4563292"/>
              <a:gd name="connsiteY1" fmla="*/ 0 h 1045029"/>
              <a:gd name="connsiteX2" fmla="*/ 4563292 w 4563292"/>
              <a:gd name="connsiteY2" fmla="*/ 1045029 h 1045029"/>
              <a:gd name="connsiteX3" fmla="*/ 0 w 4563292"/>
              <a:gd name="connsiteY3" fmla="*/ 1045029 h 1045029"/>
              <a:gd name="connsiteX4" fmla="*/ 0 w 4563292"/>
              <a:gd name="connsiteY4" fmla="*/ 0 h 1045029"/>
              <a:gd name="connsiteX0" fmla="*/ 487680 w 4563292"/>
              <a:gd name="connsiteY0" fmla="*/ 0 h 1053738"/>
              <a:gd name="connsiteX1" fmla="*/ 4563292 w 4563292"/>
              <a:gd name="connsiteY1" fmla="*/ 8709 h 1053738"/>
              <a:gd name="connsiteX2" fmla="*/ 4563292 w 4563292"/>
              <a:gd name="connsiteY2" fmla="*/ 1053738 h 1053738"/>
              <a:gd name="connsiteX3" fmla="*/ 0 w 4563292"/>
              <a:gd name="connsiteY3" fmla="*/ 1053738 h 1053738"/>
              <a:gd name="connsiteX4" fmla="*/ 487680 w 4563292"/>
              <a:gd name="connsiteY4" fmla="*/ 0 h 1053738"/>
              <a:gd name="connsiteX0" fmla="*/ 487680 w 4580709"/>
              <a:gd name="connsiteY0" fmla="*/ 8708 h 1062446"/>
              <a:gd name="connsiteX1" fmla="*/ 4580709 w 4580709"/>
              <a:gd name="connsiteY1" fmla="*/ 0 h 1062446"/>
              <a:gd name="connsiteX2" fmla="*/ 4563292 w 4580709"/>
              <a:gd name="connsiteY2" fmla="*/ 1062446 h 1062446"/>
              <a:gd name="connsiteX3" fmla="*/ 0 w 4580709"/>
              <a:gd name="connsiteY3" fmla="*/ 1062446 h 1062446"/>
              <a:gd name="connsiteX4" fmla="*/ 487680 w 4580709"/>
              <a:gd name="connsiteY4" fmla="*/ 8708 h 106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0709" h="1062446">
                <a:moveTo>
                  <a:pt x="487680" y="8708"/>
                </a:moveTo>
                <a:lnTo>
                  <a:pt x="4580709" y="0"/>
                </a:lnTo>
                <a:lnTo>
                  <a:pt x="4563292" y="1062446"/>
                </a:lnTo>
                <a:lnTo>
                  <a:pt x="0" y="1062446"/>
                </a:lnTo>
                <a:lnTo>
                  <a:pt x="487680" y="87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22180" r="5005" b="22875"/>
          <a:stretch/>
        </p:blipFill>
        <p:spPr>
          <a:xfrm>
            <a:off x="473918" y="162279"/>
            <a:ext cx="1578019" cy="661920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3048000" y="2767281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SzPct val="100000"/>
              <a:defRPr sz="1600">
                <a:solidFill>
                  <a:srgbClr val="FFFFFF"/>
                </a:solidFill>
              </a:defRPr>
            </a:pPr>
            <a:endParaRPr lang="pl-PL" b="1" dirty="0"/>
          </a:p>
        </p:txBody>
      </p:sp>
      <p:sp>
        <p:nvSpPr>
          <p:cNvPr id="19" name="Prostokąt 18"/>
          <p:cNvSpPr/>
          <p:nvPr/>
        </p:nvSpPr>
        <p:spPr>
          <a:xfrm>
            <a:off x="10152930" y="816508"/>
            <a:ext cx="15452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u="sng" dirty="0">
                <a:solidFill>
                  <a:srgbClr val="1E3C6C"/>
                </a:solidFill>
              </a:rPr>
              <a:t>trasy długość</a:t>
            </a:r>
          </a:p>
        </p:txBody>
      </p:sp>
      <p:grpSp>
        <p:nvGrpSpPr>
          <p:cNvPr id="24" name="Grupa 23"/>
          <p:cNvGrpSpPr/>
          <p:nvPr/>
        </p:nvGrpSpPr>
        <p:grpSpPr>
          <a:xfrm>
            <a:off x="10429875" y="1240993"/>
            <a:ext cx="943407" cy="1289159"/>
            <a:chOff x="10429875" y="1126693"/>
            <a:chExt cx="943407" cy="1289159"/>
          </a:xfrm>
        </p:grpSpPr>
        <p:pic>
          <p:nvPicPr>
            <p:cNvPr id="15" name="Picture 2" descr="https://dt.pomorskie.eu/wp-content/uploads/2021/11/EV10-EV1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75" y="1126693"/>
              <a:ext cx="943407" cy="943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pole tekstowe 19"/>
            <p:cNvSpPr txBox="1"/>
            <p:nvPr/>
          </p:nvSpPr>
          <p:spPr>
            <a:xfrm>
              <a:off x="10429875" y="2046520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/>
                <a:t>303 km </a:t>
              </a:r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10442576" y="2611005"/>
            <a:ext cx="944826" cy="1271025"/>
            <a:chOff x="10442576" y="2585605"/>
            <a:chExt cx="944826" cy="1271025"/>
          </a:xfrm>
        </p:grpSpPr>
        <p:pic>
          <p:nvPicPr>
            <p:cNvPr id="17" name="Picture 6" descr="https://dt.pomorskie.eu/wp-content/uploads/2021/11/R10.JPG-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2576" y="2585605"/>
              <a:ext cx="927326" cy="916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pole tekstowe 20"/>
            <p:cNvSpPr txBox="1"/>
            <p:nvPr/>
          </p:nvSpPr>
          <p:spPr>
            <a:xfrm>
              <a:off x="10447721" y="3487298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/>
                <a:t>145 km </a:t>
              </a:r>
            </a:p>
          </p:txBody>
        </p:sp>
      </p:grpSp>
      <p:grpSp>
        <p:nvGrpSpPr>
          <p:cNvPr id="26" name="Grupa 25"/>
          <p:cNvGrpSpPr/>
          <p:nvPr/>
        </p:nvGrpSpPr>
        <p:grpSpPr>
          <a:xfrm>
            <a:off x="10429876" y="4228669"/>
            <a:ext cx="956802" cy="1271025"/>
            <a:chOff x="10429876" y="4088969"/>
            <a:chExt cx="956802" cy="1271025"/>
          </a:xfrm>
        </p:grpSpPr>
        <p:pic>
          <p:nvPicPr>
            <p:cNvPr id="16" name="Picture 4" descr="https://dt.pomorskie.eu/wp-content/uploads/2021/11/EV9-WTR.JPG-e1635932694132-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76" y="4088969"/>
              <a:ext cx="938046" cy="92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pole tekstowe 21"/>
            <p:cNvSpPr txBox="1"/>
            <p:nvPr/>
          </p:nvSpPr>
          <p:spPr>
            <a:xfrm>
              <a:off x="10446997" y="4990662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/>
                <a:t>220 km </a:t>
              </a:r>
            </a:p>
          </p:txBody>
        </p:sp>
      </p:grpSp>
      <p:grpSp>
        <p:nvGrpSpPr>
          <p:cNvPr id="27" name="Grupa 26"/>
          <p:cNvGrpSpPr/>
          <p:nvPr/>
        </p:nvGrpSpPr>
        <p:grpSpPr>
          <a:xfrm>
            <a:off x="10429876" y="5524069"/>
            <a:ext cx="921966" cy="1268923"/>
            <a:chOff x="10429876" y="5409769"/>
            <a:chExt cx="921966" cy="1268923"/>
          </a:xfrm>
        </p:grpSpPr>
        <p:pic>
          <p:nvPicPr>
            <p:cNvPr id="18" name="Picture 8" descr="https://dt.pomorskie.eu/wp-content/uploads/2021/11/R9.JPG-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76" y="5409769"/>
              <a:ext cx="921966" cy="921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ole tekstowe 22"/>
            <p:cNvSpPr txBox="1"/>
            <p:nvPr/>
          </p:nvSpPr>
          <p:spPr>
            <a:xfrm>
              <a:off x="10514216" y="6309360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/>
                <a:t>25 km </a:t>
              </a:r>
            </a:p>
          </p:txBody>
        </p:sp>
      </p:grpSp>
      <p:pic>
        <p:nvPicPr>
          <p:cNvPr id="2050" name="Picture 2" descr="https://dt.pomorskie.eu/wp-content/uploads/2021/11/SUBREGIONALNA-TRASA-ROWEROWA_znak-R-4.JPG-e163731097287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699" y="5499230"/>
            <a:ext cx="919831" cy="9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8"/>
          <p:cNvSpPr txBox="1"/>
          <p:nvPr/>
        </p:nvSpPr>
        <p:spPr>
          <a:xfrm>
            <a:off x="8947773" y="6400779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/>
              <a:t>270 km </a:t>
            </a:r>
          </a:p>
        </p:txBody>
      </p:sp>
      <p:pic>
        <p:nvPicPr>
          <p:cNvPr id="28" name="Picture 2" descr="https://dt.pomorskie.eu/wp-content/uploads/2021/11/EV10-EV1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368" y="171190"/>
            <a:ext cx="561135" cy="56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s://dt.pomorskie.eu/wp-content/uploads/2021/11/EV9-WTR.JPG-e1635932694132-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207" y="6278710"/>
            <a:ext cx="487288" cy="49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dt.pomorskie.eu/wp-content/uploads/2021/11/SUBREGIONALNA-TRASA-ROWEROWA_znak-R-4.JPG-e163731097287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950" y="4240372"/>
            <a:ext cx="496985" cy="49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https://dt.pomorskie.eu/wp-content/uploads/2021/11/R9.JPG-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752" y="3080435"/>
            <a:ext cx="275685" cy="27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https://dt.pomorskie.eu/wp-content/uploads/2021/11/R9.JPG-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769" y="6018414"/>
            <a:ext cx="275685" cy="27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ytuł 1">
            <a:extLst>
              <a:ext uri="{FF2B5EF4-FFF2-40B4-BE49-F238E27FC236}">
                <a16:creationId xmlns:a16="http://schemas.microsoft.com/office/drawing/2014/main" id="{51B2919F-E40F-7D25-218D-587C54653193}"/>
              </a:ext>
            </a:extLst>
          </p:cNvPr>
          <p:cNvSpPr txBox="1">
            <a:spLocks/>
          </p:cNvSpPr>
          <p:nvPr/>
        </p:nvSpPr>
        <p:spPr>
          <a:xfrm>
            <a:off x="7889358" y="-216697"/>
            <a:ext cx="4106083" cy="9691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Pomorskie Trasy Rowerowe</a:t>
            </a:r>
          </a:p>
        </p:txBody>
      </p: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F69606A5-3CFE-A8F5-F5B4-F03C6F655A18}"/>
              </a:ext>
            </a:extLst>
          </p:cNvPr>
          <p:cNvCxnSpPr/>
          <p:nvPr/>
        </p:nvCxnSpPr>
        <p:spPr>
          <a:xfrm flipV="1">
            <a:off x="6375698" y="647700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7562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t.pomorskie.eu/wp-content/uploads/2021/11/STR-KONCEPCJA-2018-I-Mapa_A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/>
        </p:blipFill>
        <p:spPr bwMode="auto">
          <a:xfrm>
            <a:off x="0" y="1649462"/>
            <a:ext cx="6838950" cy="520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ymbol zastępczy obrazu 13">
            <a:extLst>
              <a:ext uri="{FF2B5EF4-FFF2-40B4-BE49-F238E27FC236}">
                <a16:creationId xmlns:a16="http://schemas.microsoft.com/office/drawing/2014/main" id="{4C8D3FC9-CEFC-4B1D-A9EB-5DB26A5074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8641"/>
            <a:ext cx="2499577" cy="45724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6896100" y="2930292"/>
            <a:ext cx="52387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Subregionalna Trasa Rowerowa </a:t>
            </a:r>
            <a:br>
              <a:rPr lang="pl-PL" sz="2000" b="1" dirty="0"/>
            </a:br>
            <a:r>
              <a:rPr lang="pl-PL" sz="2000" b="1" dirty="0"/>
              <a:t>(EuroVelo 20):</a:t>
            </a:r>
          </a:p>
          <a:p>
            <a:pPr marL="371475" indent="-371475">
              <a:buFont typeface="+mj-lt"/>
              <a:buAutoNum type="arabicPeriod"/>
            </a:pPr>
            <a:r>
              <a:rPr lang="pl-PL" sz="2000" dirty="0"/>
              <a:t>Ponad 270 km</a:t>
            </a:r>
          </a:p>
          <a:p>
            <a:pPr marL="371475" indent="-371475">
              <a:buFont typeface="+mj-lt"/>
              <a:buAutoNum type="arabicPeriod"/>
            </a:pPr>
            <a:r>
              <a:rPr lang="pl-PL" sz="2000" dirty="0"/>
              <a:t>162 km nowe DDR</a:t>
            </a:r>
          </a:p>
          <a:p>
            <a:pPr marL="371475" indent="-371475">
              <a:buFont typeface="+mj-lt"/>
              <a:buAutoNum type="arabicPeriod"/>
            </a:pPr>
            <a:r>
              <a:rPr lang="pl-PL" sz="2000" dirty="0"/>
              <a:t>Potencjalne miejsca postojowe dla rowerzystów</a:t>
            </a:r>
          </a:p>
        </p:txBody>
      </p:sp>
      <p:pic>
        <p:nvPicPr>
          <p:cNvPr id="1028" name="Picture 4" descr="Subregionalna Trasa Rowerowa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524" y="1649462"/>
            <a:ext cx="3706950" cy="8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6953250" y="4869284"/>
            <a:ext cx="5238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Szacowany koszt inwestycji:  ok. 300 mln PLN</a:t>
            </a: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10FDD67-C217-4B2F-B1A7-F4AF85814DC5}"/>
              </a:ext>
            </a:extLst>
          </p:cNvPr>
          <p:cNvSpPr txBox="1"/>
          <p:nvPr/>
        </p:nvSpPr>
        <p:spPr>
          <a:xfrm>
            <a:off x="5887720" y="264417"/>
            <a:ext cx="612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Sieć tras </a:t>
            </a:r>
            <a:r>
              <a:rPr lang="pl-PL" sz="24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rowerowych</a:t>
            </a:r>
            <a:br>
              <a:rPr lang="pl-PL" sz="24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znaczeniu regionalnym</a:t>
            </a:r>
          </a:p>
        </p:txBody>
      </p:sp>
      <p:cxnSp>
        <p:nvCxnSpPr>
          <p:cNvPr id="10" name="Łącznik prosty 9"/>
          <p:cNvCxnSpPr/>
          <p:nvPr/>
        </p:nvCxnSpPr>
        <p:spPr>
          <a:xfrm flipV="1">
            <a:off x="6375698" y="647700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3874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>
          <a:xfrm>
            <a:off x="0" y="-1033150"/>
            <a:ext cx="7996498" cy="3888088"/>
          </a:xfrm>
        </p:spPr>
      </p:pic>
      <p:pic>
        <p:nvPicPr>
          <p:cNvPr id="5" name="Picture 12" descr="Subregionalna Trasa Rowerowa (7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2"/>
          <a:stretch/>
        </p:blipFill>
        <p:spPr bwMode="auto">
          <a:xfrm>
            <a:off x="5367064" y="2887959"/>
            <a:ext cx="6824936" cy="39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ubregionalna Trasa Rowerowa a (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7959"/>
            <a:ext cx="5293388" cy="39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ubregionalna Trasa Rowerowa (2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2"/>
          <a:stretch>
            <a:fillRect/>
          </a:stretch>
        </p:blipFill>
        <p:spPr bwMode="auto">
          <a:xfrm>
            <a:off x="8078703" y="14364"/>
            <a:ext cx="4113297" cy="284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6678706" y="2532618"/>
            <a:ext cx="1300746" cy="338554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BYTÓW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225530" y="2501840"/>
            <a:ext cx="3722494" cy="338554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DAWNA LINIA KOLEJOWA, TRZEBIATKOWO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608396" y="6519446"/>
            <a:ext cx="4691255" cy="338554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DAWNA LINIA KOLEJOWA, OKOLICE GŁODOWA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979452" y="6519446"/>
            <a:ext cx="4200021" cy="338554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DAWNA LINIA KOLEJOWA, JEZIORO DŁUGIE</a:t>
            </a:r>
          </a:p>
        </p:txBody>
      </p:sp>
    </p:spTree>
    <p:extLst>
      <p:ext uri="{BB962C8B-B14F-4D97-AF65-F5344CB8AC3E}">
        <p14:creationId xmlns:p14="http://schemas.microsoft.com/office/powerpoint/2010/main" val="25230986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1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25"/>
          <a:stretch/>
        </p:blipFill>
        <p:spPr>
          <a:xfrm>
            <a:off x="6500229" y="3200402"/>
            <a:ext cx="5691771" cy="3668652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3"/>
          <a:stretch/>
        </p:blipFill>
        <p:spPr>
          <a:xfrm>
            <a:off x="0" y="3670300"/>
            <a:ext cx="6401026" cy="320040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8477" cy="3606282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685"/>
          <a:stretch/>
        </p:blipFill>
        <p:spPr>
          <a:xfrm>
            <a:off x="6500229" y="1"/>
            <a:ext cx="5691771" cy="3149600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5154706" y="3200401"/>
            <a:ext cx="1266049" cy="400110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DYWAN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7862047" y="2749491"/>
            <a:ext cx="4329953" cy="400110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NASYP PO DAWNEJ LINII KOLEJOWEJ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2088777" y="6449425"/>
            <a:ext cx="4312249" cy="400110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NASYP PO DAWNEJ LINII KOLEJOWEJ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8695765" y="6455962"/>
            <a:ext cx="3496235" cy="400110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OKOLICE JEZIORA DŁUGIEGO</a:t>
            </a:r>
          </a:p>
        </p:txBody>
      </p:sp>
    </p:spTree>
    <p:extLst>
      <p:ext uri="{BB962C8B-B14F-4D97-AF65-F5344CB8AC3E}">
        <p14:creationId xmlns:p14="http://schemas.microsoft.com/office/powerpoint/2010/main" val="17734461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004BD3E0-17BD-338F-E8AD-3CCC9752F32E}"/>
              </a:ext>
            </a:extLst>
          </p:cNvPr>
          <p:cNvSpPr txBox="1"/>
          <p:nvPr/>
        </p:nvSpPr>
        <p:spPr>
          <a:xfrm>
            <a:off x="2392081" y="1201226"/>
            <a:ext cx="5121529" cy="2031325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Wdrażanie i stosowanie Wytycznych Rowerowych przez JST i instytucje realizujące infrastrukturę :</a:t>
            </a:r>
          </a:p>
          <a:p>
            <a:endParaRPr lang="pl-P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69988" indent="-257175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jakość nawierzchni </a:t>
            </a:r>
          </a:p>
          <a:p>
            <a:pPr marL="1169988" indent="-257175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miejsca odpoczynku dla rowerzystów</a:t>
            </a:r>
          </a:p>
          <a:p>
            <a:pPr marL="1169988" indent="-257175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miejsca przyjazne dla rowerzystów  </a:t>
            </a:r>
          </a:p>
          <a:p>
            <a:pPr marL="1169988" indent="-257175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utrzymanie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892662D-820A-F229-B555-CB5AECC16ADF}"/>
              </a:ext>
            </a:extLst>
          </p:cNvPr>
          <p:cNvSpPr txBox="1"/>
          <p:nvPr/>
        </p:nvSpPr>
        <p:spPr>
          <a:xfrm>
            <a:off x="3728661" y="4473922"/>
            <a:ext cx="7350133" cy="22621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Infrastruktura wiąże się z minimalną ingerencją </a:t>
            </a:r>
            <a:b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przyrodę - nie wymaga wycinki dorosłych </a:t>
            </a:r>
            <a:b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drzew, można je po prostu ominąć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Budowane ręcznie lub z użyciem minikoparki, brak konieczności angażowania ciężkiego sprzętu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Zbudowane z materiałów obecnych w przyrodzie (glina mineralna, kamienie lub kruszywo kamienne, drewno)</a:t>
            </a:r>
          </a:p>
        </p:txBody>
      </p:sp>
      <p:pic>
        <p:nvPicPr>
          <p:cNvPr id="4" name="Picture 2" descr="https://dt.pomorskie.eu/documents/100752/3084479/Wytyczne+rowerowe+ok%C5%82adka.JPG/8cc6a8b6-9f24-4e37-8026-ec60d70dfa04?t=1613036610880">
            <a:extLst>
              <a:ext uri="{FF2B5EF4-FFF2-40B4-BE49-F238E27FC236}">
                <a16:creationId xmlns:a16="http://schemas.microsoft.com/office/drawing/2014/main" id="{4B881ABB-9D3A-7F52-5FE6-4D598881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97" y="2033334"/>
            <a:ext cx="2825138" cy="4007952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228600" dist="38100" dir="2700000" sx="105000" sy="105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6589AE4-2C68-8D12-181F-B2BFEC8E1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053" y="1052668"/>
            <a:ext cx="2825138" cy="4012226"/>
          </a:xfrm>
          <a:prstGeom prst="rect">
            <a:avLst/>
          </a:prstGeom>
          <a:effectLst>
            <a:outerShdw blurRad="203200" dist="38100" dir="2700000" sx="104000" sy="104000" algn="tl" rotWithShape="0">
              <a:prstClr val="black">
                <a:alpha val="56000"/>
              </a:prstClr>
            </a:outerShdw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FF258E3-9765-07CA-077E-8F4E1AD8A377}"/>
              </a:ext>
            </a:extLst>
          </p:cNvPr>
          <p:cNvSpPr txBox="1"/>
          <p:nvPr/>
        </p:nvSpPr>
        <p:spPr>
          <a:xfrm>
            <a:off x="5887720" y="264417"/>
            <a:ext cx="6122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Kluczowe dokumenty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14A3C98B-B474-77C5-686F-437D9C93F284}"/>
              </a:ext>
            </a:extLst>
          </p:cNvPr>
          <p:cNvCxnSpPr/>
          <p:nvPr/>
        </p:nvCxnSpPr>
        <p:spPr>
          <a:xfrm flipV="1">
            <a:off x="6375698" y="647700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>
            <a:extLst>
              <a:ext uri="{FF2B5EF4-FFF2-40B4-BE49-F238E27FC236}">
                <a16:creationId xmlns:a16="http://schemas.microsoft.com/office/drawing/2014/main" id="{67297227-31D6-6901-1904-0FBEBDBBD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945" y="382468"/>
            <a:ext cx="1905493" cy="81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3207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1513</Words>
  <Application>Microsoft Office PowerPoint</Application>
  <PresentationFormat>Panoramiczny</PresentationFormat>
  <Paragraphs>273</Paragraphs>
  <Slides>33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Motyw pakietu Office</vt:lpstr>
      <vt:lpstr>System Miejsc Przyjaznych  dla Rowerzystów  Województwo Pomorskie</vt:lpstr>
      <vt:lpstr>Prezentacja programu PowerPoint</vt:lpstr>
      <vt:lpstr>Prezentacja programu PowerPoint</vt:lpstr>
      <vt:lpstr>Budowa ponad 660 km oznakowanych tras  (w tym ok. 450  km EV10/13)  42 Partnerów (11 partnerstw) 70 miejsc postojowych dla rowerzystów budowa nowych dróg rowerowych przebudowa istniejących dróg publicznych  i leśnych w zakresie przystosowania do ruchu rowerowego budowa dróg rowerowych na wałach przeciwpowodziowych  spójne oznakowanie tras modernizacja mostów i kładek promocja produktu turystycznego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Tomasz Legutko Departament Turystyki i Sportu Urząd Marszałkowski Województwa Pomorskiego rowery@pomorskie.eu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 Miejsc Przyjaznych dla Rowerzystów Województwo Pomorskie</dc:title>
  <dc:creator>tomek leg</dc:creator>
  <cp:lastModifiedBy>Legutko Tomasz</cp:lastModifiedBy>
  <cp:revision>85</cp:revision>
  <dcterms:created xsi:type="dcterms:W3CDTF">2025-03-30T22:49:29Z</dcterms:created>
  <dcterms:modified xsi:type="dcterms:W3CDTF">2025-04-15T06:22:14Z</dcterms:modified>
</cp:coreProperties>
</file>